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notesSlides/notesSlide8.xml" ContentType="application/vnd.openxmlformats-officedocument.presentationml.notesSlide+xml"/>
  <Override PartName="/ppt/embeddings/oleObject2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Microsoft_Equation1.bin" ContentType="application/vnd.openxmlformats-officedocument.oleObject"/>
  <Override PartName="/ppt/embeddings/oleObject5.bin" ContentType="application/vnd.openxmlformats-officedocument.oleObject"/>
  <Override PartName="/ppt/embeddings/Microsoft_Equation2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Microsoft_Equation3.bin" ContentType="application/vnd.openxmlformats-officedocument.oleObject"/>
  <Override PartName="/ppt/embeddings/oleObject10.bin" ContentType="application/vnd.openxmlformats-officedocument.oleObject"/>
  <Override PartName="/ppt/notesSlides/notesSlide11.xml" ContentType="application/vnd.openxmlformats-officedocument.presentationml.notesSlide+xml"/>
  <Override PartName="/ppt/embeddings/oleObject11.bin" ContentType="application/vnd.openxmlformats-officedocument.oleObject"/>
  <Override PartName="/ppt/embeddings/Microsoft_Equation4.bin" ContentType="application/vnd.openxmlformats-officedocument.oleObject"/>
  <Override PartName="/ppt/embeddings/oleObject12.bin" ContentType="application/vnd.openxmlformats-officedocument.oleObject"/>
  <Override PartName="/ppt/embeddings/Microsoft_Equation5.bin" ContentType="application/vnd.openxmlformats-officedocument.oleObject"/>
  <Override PartName="/ppt/embeddings/oleObject13.bin" ContentType="application/vnd.openxmlformats-officedocument.oleObject"/>
  <Override PartName="/ppt/embeddings/Microsoft_Equation6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19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359" r:id="rId3"/>
    <p:sldId id="307" r:id="rId4"/>
    <p:sldId id="316" r:id="rId5"/>
    <p:sldId id="433" r:id="rId6"/>
    <p:sldId id="434" r:id="rId7"/>
    <p:sldId id="308" r:id="rId8"/>
    <p:sldId id="426" r:id="rId9"/>
    <p:sldId id="424" r:id="rId10"/>
    <p:sldId id="425" r:id="rId11"/>
    <p:sldId id="456" r:id="rId12"/>
    <p:sldId id="457" r:id="rId13"/>
    <p:sldId id="429" r:id="rId14"/>
    <p:sldId id="458" r:id="rId15"/>
    <p:sldId id="459" r:id="rId16"/>
    <p:sldId id="309" r:id="rId17"/>
    <p:sldId id="364" r:id="rId18"/>
    <p:sldId id="365" r:id="rId19"/>
    <p:sldId id="469" r:id="rId20"/>
    <p:sldId id="470" r:id="rId21"/>
    <p:sldId id="471" r:id="rId22"/>
    <p:sldId id="472" r:id="rId23"/>
    <p:sldId id="318" r:id="rId24"/>
    <p:sldId id="438" r:id="rId25"/>
    <p:sldId id="311" r:id="rId26"/>
    <p:sldId id="439" r:id="rId27"/>
    <p:sldId id="310" r:id="rId28"/>
    <p:sldId id="443" r:id="rId29"/>
    <p:sldId id="349" r:id="rId30"/>
    <p:sldId id="440" r:id="rId31"/>
    <p:sldId id="441" r:id="rId32"/>
    <p:sldId id="312" r:id="rId33"/>
    <p:sldId id="313" r:id="rId34"/>
    <p:sldId id="350" r:id="rId35"/>
    <p:sldId id="315" r:id="rId36"/>
    <p:sldId id="444" r:id="rId37"/>
    <p:sldId id="445" r:id="rId38"/>
    <p:sldId id="455" r:id="rId39"/>
    <p:sldId id="446" r:id="rId40"/>
    <p:sldId id="447" r:id="rId41"/>
    <p:sldId id="450" r:id="rId42"/>
    <p:sldId id="451" r:id="rId43"/>
    <p:sldId id="452" r:id="rId44"/>
    <p:sldId id="453" r:id="rId45"/>
    <p:sldId id="454" r:id="rId46"/>
    <p:sldId id="319" r:id="rId47"/>
    <p:sldId id="367" r:id="rId48"/>
    <p:sldId id="366" r:id="rId49"/>
    <p:sldId id="360" r:id="rId50"/>
    <p:sldId id="361" r:id="rId51"/>
    <p:sldId id="258" r:id="rId52"/>
    <p:sldId id="435" r:id="rId53"/>
    <p:sldId id="436" r:id="rId54"/>
    <p:sldId id="370" r:id="rId55"/>
    <p:sldId id="371" r:id="rId56"/>
    <p:sldId id="372" r:id="rId57"/>
    <p:sldId id="373" r:id="rId58"/>
    <p:sldId id="375" r:id="rId59"/>
    <p:sldId id="437" r:id="rId60"/>
    <p:sldId id="460" r:id="rId61"/>
    <p:sldId id="461" r:id="rId62"/>
    <p:sldId id="462" r:id="rId63"/>
    <p:sldId id="463" r:id="rId64"/>
    <p:sldId id="464" r:id="rId65"/>
    <p:sldId id="465" r:id="rId66"/>
    <p:sldId id="466" r:id="rId67"/>
    <p:sldId id="467" r:id="rId68"/>
    <p:sldId id="468" r:id="rId69"/>
    <p:sldId id="306" r:id="rId70"/>
    <p:sldId id="320" r:id="rId71"/>
    <p:sldId id="376" r:id="rId72"/>
    <p:sldId id="377" r:id="rId73"/>
    <p:sldId id="378" r:id="rId74"/>
    <p:sldId id="379" r:id="rId75"/>
    <p:sldId id="380" r:id="rId76"/>
    <p:sldId id="381" r:id="rId77"/>
    <p:sldId id="382" r:id="rId78"/>
    <p:sldId id="383" r:id="rId79"/>
    <p:sldId id="384" r:id="rId80"/>
    <p:sldId id="385" r:id="rId81"/>
    <p:sldId id="386" r:id="rId82"/>
    <p:sldId id="387" r:id="rId83"/>
    <p:sldId id="388" r:id="rId84"/>
    <p:sldId id="389" r:id="rId85"/>
    <p:sldId id="390" r:id="rId86"/>
    <p:sldId id="391" r:id="rId87"/>
    <p:sldId id="392" r:id="rId88"/>
    <p:sldId id="393" r:id="rId89"/>
    <p:sldId id="39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405" r:id="rId101"/>
    <p:sldId id="406" r:id="rId102"/>
    <p:sldId id="407" r:id="rId103"/>
    <p:sldId id="408" r:id="rId104"/>
    <p:sldId id="409" r:id="rId105"/>
    <p:sldId id="410" r:id="rId106"/>
    <p:sldId id="411" r:id="rId107"/>
    <p:sldId id="412" r:id="rId108"/>
    <p:sldId id="413" r:id="rId109"/>
    <p:sldId id="414" r:id="rId110"/>
    <p:sldId id="415" r:id="rId111"/>
    <p:sldId id="416" r:id="rId112"/>
    <p:sldId id="417" r:id="rId113"/>
    <p:sldId id="418" r:id="rId114"/>
    <p:sldId id="419" r:id="rId115"/>
    <p:sldId id="420" r:id="rId116"/>
    <p:sldId id="421" r:id="rId117"/>
    <p:sldId id="423" r:id="rId1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7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handoutMaster" Target="handoutMasters/handoutMaster1.xml"/><Relationship Id="rId121" Type="http://schemas.openxmlformats.org/officeDocument/2006/relationships/printerSettings" Target="printerSettings/printerSettings1.bin"/><Relationship Id="rId122" Type="http://schemas.openxmlformats.org/officeDocument/2006/relationships/presProps" Target="presProps.xml"/><Relationship Id="rId123" Type="http://schemas.openxmlformats.org/officeDocument/2006/relationships/viewProps" Target="viewProps.xml"/><Relationship Id="rId124" Type="http://schemas.openxmlformats.org/officeDocument/2006/relationships/theme" Target="theme/theme1.xml"/><Relationship Id="rId12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image" Target="../media/image4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Relationship Id="rId3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A6CD2-9574-AC45-B138-475C1F30159B}" type="datetimeFigureOut">
              <a:rPr lang="en-US" smtClean="0"/>
              <a:t>20/06/17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CBB2C-AC47-6045-BE2A-3D4E8EB49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571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40679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53B2A7-7386-3241-A242-4D048412580F}" type="slidenum">
              <a:rPr lang="en-US"/>
              <a:pPr/>
              <a:t>21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AACB77-9E6B-2941-B9E2-359229CFFDED}" type="slidenum">
              <a:rPr lang="en-US"/>
              <a:pPr/>
              <a:t>36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e.g. for simpler form: Threshold policies for inventory control.</a:t>
            </a:r>
          </a:p>
          <a:p>
            <a:pPr lvl="1"/>
            <a:r>
              <a:rPr lang="en-US" dirty="0"/>
              <a:t>e.g. for well behaved policy gradient methods with function approx: You can view the weights of a neural network as the parameters of the policy and under mild regularity conditions, they can be shown to converge.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2E14E-0299-914E-9FA8-B3F0B2214D84}" type="slidenum">
              <a:rPr lang="en-US"/>
              <a:pPr/>
              <a:t>37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91BFC-42EE-6A42-B610-710F977B258C}" type="slidenum">
              <a:rPr lang="de-DE">
                <a:latin typeface="Arial" pitchFamily="-84" charset="0"/>
                <a:ea typeface="Arial" pitchFamily="-84" charset="0"/>
                <a:cs typeface="Arial" pitchFamily="-84" charset="0"/>
              </a:rPr>
              <a:pPr/>
              <a:t>38</a:t>
            </a:fld>
            <a:endParaRPr lang="de-DE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noProof="1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33231A-1F9A-9D4B-B0E8-1F22575BE098}" type="slidenum">
              <a:rPr lang="en-US"/>
              <a:pPr/>
              <a:t>39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Chapter 2 we took a brief look at a policy gradient approach for non-associative problems, like the n-armed bandit task. Here is a brief recap of that.</a:t>
            </a:r>
          </a:p>
          <a:p>
            <a:r>
              <a:rPr lang="en-US"/>
              <a:t>Gradient expression related to importance sampling</a:t>
            </a:r>
          </a:p>
          <a:p>
            <a:r>
              <a:rPr lang="en-US"/>
              <a:t>Gradient estimate is an unbiased estimate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29432F-E323-764F-8EFE-C4EB5F3394CD}" type="slidenum">
              <a:rPr lang="en-US"/>
              <a:pPr/>
              <a:t>40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l-GR">
                <a:cs typeface="Arial" charset="0"/>
              </a:rPr>
              <a:t>α</a:t>
            </a:r>
            <a:r>
              <a:rPr lang="en-US">
                <a:cs typeface="Arial" charset="0"/>
              </a:rPr>
              <a:t> independent of action</a:t>
            </a:r>
          </a:p>
          <a:p>
            <a:r>
              <a:rPr lang="en-US">
                <a:cs typeface="Arial" charset="0"/>
              </a:rPr>
              <a:t>b</a:t>
            </a:r>
            <a:r>
              <a:rPr lang="en-US" baseline="-25000">
                <a:cs typeface="Arial" charset="0"/>
              </a:rPr>
              <a:t>t </a:t>
            </a:r>
            <a:r>
              <a:rPr lang="en-US">
                <a:cs typeface="Arial" charset="0"/>
              </a:rPr>
              <a:t>conditionally independent of actions given </a:t>
            </a:r>
            <a:r>
              <a:rPr lang="el-GR">
                <a:cs typeface="Arial" charset="0"/>
              </a:rPr>
              <a:t>Θ</a:t>
            </a:r>
            <a:endParaRPr lang="el-GR" baseline="-25000"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445F4D-6246-424F-8AE1-172DB61EFAB8}" type="slidenum">
              <a:rPr lang="en-US"/>
              <a:pPr/>
              <a:t>41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D0801-9DDB-BA4D-8BAA-5F15225190AB}" type="slidenum">
              <a:rPr lang="en-US"/>
              <a:pPr/>
              <a:t>42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for fixed initial state: Starting board configuration in games like backgammon, chess etc.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FB5DE1-73A3-F645-BDAA-75AAF283C59B}" type="slidenum">
              <a:rPr lang="en-US"/>
              <a:pPr/>
              <a:t>4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2400"/>
              <a:t>Benefits of RL.Applications. </a:t>
            </a:r>
          </a:p>
          <a:p>
            <a:r>
              <a:rPr lang="en-US" sz="2400"/>
              <a:t>Future rewards. </a:t>
            </a:r>
          </a:p>
          <a:p>
            <a:r>
              <a:rPr lang="en-US" sz="2400"/>
              <a:t>Situate in literature.. AI. </a:t>
            </a:r>
          </a:p>
          <a:p>
            <a:r>
              <a:rPr lang="en-US" sz="2400"/>
              <a:t>Stochastic systems.  </a:t>
            </a:r>
          </a:p>
          <a:p>
            <a:r>
              <a:rPr lang="en-US" sz="2400"/>
              <a:t>Connections to OR.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E73CE-BFB6-4640-83FB-9A770C5F5C19}" type="slidenum">
              <a:rPr lang="en-US"/>
              <a:pPr/>
              <a:t>43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91CB8A-3FF5-6B4C-929A-3F3715638493}" type="slidenum">
              <a:rPr lang="en-US"/>
              <a:pPr/>
              <a:t>44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ED240E-5A32-4145-A1F2-26629CB7F0EF}" type="slidenum">
              <a:rPr lang="en-US"/>
              <a:pPr/>
              <a:t>45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A86E23-6E68-B041-92A4-8C49EA0C0F5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DC1A3D-6420-4543-88A7-F22CC0599073}" type="slidenum">
              <a:rPr lang="en-US"/>
              <a:pPr/>
              <a:t>5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F80FE0-58B4-9047-ADB0-0A386980ECEE}" type="slidenum">
              <a:rPr lang="en-US"/>
              <a:pPr/>
              <a:t>61</a:t>
            </a:fld>
            <a:endParaRPr lang="en-US"/>
          </a:p>
        </p:txBody>
      </p:sp>
      <p:sp>
        <p:nvSpPr>
          <p:cNvPr id="102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67238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2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4"/>
            <a:ext cx="5482478" cy="41101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3AE773-BDBE-0C4C-A0DC-A19C1A0E3327}" type="slidenum">
              <a:rPr lang="en-US"/>
              <a:pPr/>
              <a:t>62</a:t>
            </a:fld>
            <a:endParaRPr lang="en-US"/>
          </a:p>
        </p:txBody>
      </p:sp>
      <p:sp>
        <p:nvSpPr>
          <p:cNvPr id="81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7237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5"/>
            <a:ext cx="5485279" cy="4113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AD62A6-0378-E144-8FEB-78D4B5F1388E}" type="slidenum">
              <a:rPr lang="en-US"/>
              <a:pPr/>
              <a:t>64</a:t>
            </a:fld>
            <a:endParaRPr lang="en-US"/>
          </a:p>
        </p:txBody>
      </p:sp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87BB56-3110-AF4C-91BD-5EB57B98482D}" type="slidenum">
              <a:rPr lang="en-US"/>
              <a:pPr/>
              <a:t>65</a:t>
            </a:fld>
            <a:endParaRPr lang="en-US"/>
          </a:p>
        </p:txBody>
      </p:sp>
      <p:sp>
        <p:nvSpPr>
          <p:cNvPr id="307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07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6284A9-5B30-F544-868D-D098C1AABA22}" type="slidenum">
              <a:rPr lang="en-US"/>
              <a:pPr/>
              <a:t>66</a:t>
            </a:fld>
            <a:endParaRPr lang="en-US"/>
          </a:p>
        </p:txBody>
      </p:sp>
      <p:sp>
        <p:nvSpPr>
          <p:cNvPr id="327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7237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5"/>
            <a:ext cx="5485279" cy="4113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97E2C1-20A3-274D-982A-55A431D12708}" type="slidenum">
              <a:rPr lang="en-US"/>
              <a:pPr/>
              <a:t>6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5" name="Shape 4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8" name="Shape 45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5" name="Shape 4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3" name="Shape 4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80FD93-B0DA-EA4D-A79D-B08F220D7890}" type="slidenum">
              <a:rPr lang="en-US"/>
              <a:pPr/>
              <a:t>18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9" name="Shape 6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4F0268-1E18-8E45-BBA1-34DD8B626FF8}" type="slidenum">
              <a:rPr lang="en-US"/>
              <a:pPr/>
              <a:t>19</a:t>
            </a:fld>
            <a:endParaRPr 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5" name="Shape 7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033F40-28E4-8E4D-A8C0-7F71332E5702}" type="slidenum">
              <a:rPr lang="en-US"/>
              <a:pPr/>
              <a:t>20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371600" y="3886201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53" marR="0" lvl="1" indent="-12653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05" marR="0" lvl="2" indent="-12605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58" marR="0" lvl="3" indent="-1255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10" marR="0" lvl="4" indent="-1251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63" marR="0" lvl="5" indent="-12462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15" marR="0" lvl="6" indent="-12414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68" marR="0" lvl="7" indent="-12368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220" marR="0" lvl="8" indent="-1232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040" cy="872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2220953" y="-340162"/>
            <a:ext cx="4702093" cy="82310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725" marR="0" lvl="0" indent="-13952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1611" marR="0" lvl="1" indent="-11931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1937" marR="0" lvl="2" indent="-751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9864" marR="0" lvl="3" indent="-1012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6350" marR="0" lvl="4" indent="-1005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340" marR="0" lvl="5" indent="-11403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492" marR="0" lvl="6" indent="-113992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645" marR="0" lvl="7" indent="-113944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797" marR="0" lvl="8" indent="-11389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1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725" marR="0" lvl="0" indent="-13952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1611" marR="0" lvl="1" indent="-11931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1937" marR="0" lvl="2" indent="-751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9864" marR="0" lvl="3" indent="-1012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6350" marR="0" lvl="4" indent="-1005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340" marR="0" lvl="5" indent="-11403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492" marR="0" lvl="6" indent="-113992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645" marR="0" lvl="7" indent="-113944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797" marR="0" lvl="8" indent="-11389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and Pictur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269280" y="267868"/>
            <a:ext cx="1645920" cy="16460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178423" y="2209800"/>
            <a:ext cx="6508377" cy="3916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725" marR="0" lvl="0" indent="-13952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1611" marR="0" lvl="1" indent="-11931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1937" marR="0" lvl="2" indent="-751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9864" marR="0" lvl="3" indent="-1012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6350" marR="0" lvl="4" indent="-1005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340" marR="0" lvl="5" indent="-11403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492" marR="0" lvl="6" indent="-113992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645" marR="0" lvl="7" indent="-113944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797" marR="0" lvl="8" indent="-11389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2"/>
          </p:nvPr>
        </p:nvSpPr>
        <p:spPr>
          <a:xfrm>
            <a:off x="269875" y="1976717"/>
            <a:ext cx="1645920" cy="4625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725" marR="0" lvl="0" indent="-34272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1611" marR="0" lvl="1" indent="-11931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1937" marR="0" lvl="2" indent="-751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9864" marR="0" lvl="3" indent="-1012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6350" marR="0" lvl="4" indent="-1005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340" marR="0" lvl="5" indent="-11403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492" marR="0" lvl="6" indent="-113992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645" marR="0" lvl="7" indent="-113944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797" marR="0" lvl="8" indent="-11389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11520" y="6356826"/>
            <a:ext cx="1752479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2178721" y="6356826"/>
            <a:ext cx="4926239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331200" y="361479"/>
            <a:ext cx="506880" cy="3643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243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040" cy="872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040" cy="4702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725" marR="0" lvl="0" indent="-13952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1611" marR="0" lvl="1" indent="-11931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1937" marR="0" lvl="2" indent="-751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9864" marR="0" lvl="3" indent="-1012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6350" marR="0" lvl="4" indent="-1005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340" marR="0" lvl="5" indent="-11403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492" marR="0" lvl="6" indent="-113992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645" marR="0" lvl="7" indent="-113944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797" marR="0" lvl="8" indent="-11389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040" cy="872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725" marR="0" lvl="0" indent="-16492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1611" marR="0" lvl="1" indent="-14471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1937" marR="0" lvl="2" indent="-10053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9864" marR="0" lvl="3" indent="-1139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6350" marR="0" lvl="4" indent="-113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340" marR="0" lvl="5" indent="-126739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492" marR="0" lvl="6" indent="-126692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645" marR="0" lvl="7" indent="-126644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797" marR="0" lvl="8" indent="-126596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725" marR="0" lvl="0" indent="-16492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1611" marR="0" lvl="1" indent="-14471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1937" marR="0" lvl="2" indent="-10053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9864" marR="0" lvl="3" indent="-1139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6350" marR="0" lvl="4" indent="-113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340" marR="0" lvl="5" indent="-126739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492" marR="0" lvl="6" indent="-126692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645" marR="0" lvl="7" indent="-126644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797" marR="0" lvl="8" indent="-126596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722312" y="290671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53" marR="0" lvl="1" indent="-12653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05" marR="0" lvl="2" indent="-12605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58" marR="0" lvl="3" indent="-12557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10" marR="0" lvl="4" indent="-1251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63" marR="0" lvl="5" indent="-12462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15" marR="0" lvl="6" indent="-12414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68" marR="0" lvl="7" indent="-12368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220" marR="0" lvl="8" indent="-1232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040" cy="872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53" marR="0" lvl="1" indent="-1265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05" marR="0" lvl="2" indent="-126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58" marR="0" lvl="3" indent="-1255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10" marR="0" lvl="4" indent="-1251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63" marR="0" lvl="5" indent="-12462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15" marR="0" lvl="6" indent="-12414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68" marR="0" lvl="7" indent="-12368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220" marR="0" lvl="8" indent="-1232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725" marR="0" lvl="0" indent="-19032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1611" marR="0" lvl="1" indent="-17011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1937" marR="0" lvl="2" indent="-113236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9864" marR="0" lvl="3" indent="-12666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6350" marR="0" lvl="4" indent="-1259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340" marR="0" lvl="5" indent="-139439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492" marR="0" lvl="6" indent="-139392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645" marR="0" lvl="7" indent="-139344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797" marR="0" lvl="8" indent="-139296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53" marR="0" lvl="1" indent="-1265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05" marR="0" lvl="2" indent="-1260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58" marR="0" lvl="3" indent="-12557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10" marR="0" lvl="4" indent="-1251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63" marR="0" lvl="5" indent="-12462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15" marR="0" lvl="6" indent="-12414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68" marR="0" lvl="7" indent="-12368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220" marR="0" lvl="8" indent="-1232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725" marR="0" lvl="0" indent="-19032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1611" marR="0" lvl="1" indent="-17011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1937" marR="0" lvl="2" indent="-113236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9864" marR="0" lvl="3" indent="-126663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6350" marR="0" lvl="4" indent="-1259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340" marR="0" lvl="5" indent="-139439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492" marR="0" lvl="6" indent="-139392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645" marR="0" lvl="7" indent="-139344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797" marR="0" lvl="8" indent="-139296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040" cy="872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575051" y="273051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725" marR="0" lvl="0" indent="-13952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1611" marR="0" lvl="1" indent="-11931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1937" marR="0" lvl="2" indent="-751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9864" marR="0" lvl="3" indent="-1012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6350" marR="0" lvl="4" indent="-1005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340" marR="0" lvl="5" indent="-11403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492" marR="0" lvl="6" indent="-113992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645" marR="0" lvl="7" indent="-113944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797" marR="0" lvl="8" indent="-11389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53" marR="0" lvl="1" indent="-12653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05" marR="0" lvl="2" indent="-12605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58" marR="0" lvl="3" indent="-12557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10" marR="0" lvl="4" indent="-1251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63" marR="0" lvl="5" indent="-12462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15" marR="0" lvl="6" indent="-12414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68" marR="0" lvl="7" indent="-12368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220" marR="0" lvl="8" indent="-1232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53" marR="0" lvl="1" indent="-12653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05" marR="0" lvl="2" indent="-1260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58" marR="0" lvl="3" indent="-1255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10" marR="0" lvl="4" indent="-1251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63" marR="0" lvl="5" indent="-12462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15" marR="0" lvl="6" indent="-12414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68" marR="0" lvl="7" indent="-12368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220" marR="0" lvl="8" indent="-1232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53" marR="0" lvl="1" indent="-12653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05" marR="0" lvl="2" indent="-12605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58" marR="0" lvl="3" indent="-12557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10" marR="0" lvl="4" indent="-1251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63" marR="0" lvl="5" indent="-12462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15" marR="0" lvl="6" indent="-12414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68" marR="0" lvl="7" indent="-12368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220" marR="0" lvl="8" indent="-1232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040" cy="872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14726" marR="0" lvl="5" indent="-8325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29452" marR="0" lvl="6" indent="-3951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44178" marR="0" lvl="7" indent="-12278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58904" marR="0" lvl="8" indent="-7903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040" cy="4702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725" marR="0" lvl="0" indent="-13952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1611" marR="0" lvl="1" indent="-11931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1937" marR="0" lvl="2" indent="-751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9864" marR="0" lvl="3" indent="-1012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6350" marR="0" lvl="4" indent="-1005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340" marR="0" lvl="5" indent="-11403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492" marR="0" lvl="6" indent="-113992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645" marR="0" lvl="7" indent="-113944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797" marR="0" lvl="8" indent="-113896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IIT Kharagpur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Deep Reinforcement Learning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hape 15"/>
          <p:cNvCxnSpPr/>
          <p:nvPr/>
        </p:nvCxnSpPr>
        <p:spPr>
          <a:xfrm>
            <a:off x="0" y="1147800"/>
            <a:ext cx="9144000" cy="143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6" name="Shape 16"/>
          <p:cNvCxnSpPr/>
          <p:nvPr/>
        </p:nvCxnSpPr>
        <p:spPr>
          <a:xfrm>
            <a:off x="0" y="6332346"/>
            <a:ext cx="9144000" cy="1439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17" name="Shape 17" descr="logo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21358" cy="92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 descr="riselogo2.gif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116700" y="0"/>
            <a:ext cx="1027299" cy="54789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4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4" Type="http://schemas.openxmlformats.org/officeDocument/2006/relationships/image" Target="../media/image110.jp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3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5.gi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6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605.05359" TargetMode="External"/><Relationship Id="rId4" Type="http://schemas.openxmlformats.org/officeDocument/2006/relationships/hyperlink" Target="https://openreview.net/forum?id=B1GOWV5eg" TargetMode="External"/><Relationship Id="rId5" Type="http://schemas.openxmlformats.org/officeDocument/2006/relationships/hyperlink" Target="https://openreview.net/forum?id=Sy6iJDqlx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7.pn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7.pn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25.emf"/><Relationship Id="rId5" Type="http://schemas.openxmlformats.org/officeDocument/2006/relationships/oleObject" Target="../embeddings/oleObject1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8.emf"/><Relationship Id="rId8" Type="http://schemas.openxmlformats.org/officeDocument/2006/relationships/oleObject" Target="../embeddings/Microsoft_Equation1.bin"/><Relationship Id="rId9" Type="http://schemas.openxmlformats.org/officeDocument/2006/relationships/image" Target="../media/image2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0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35.emf"/><Relationship Id="rId7" Type="http://schemas.openxmlformats.org/officeDocument/2006/relationships/oleObject" Target="../embeddings/Microsoft_Equation3.bin"/><Relationship Id="rId8" Type="http://schemas.openxmlformats.org/officeDocument/2006/relationships/image" Target="../media/image36.emf"/><Relationship Id="rId9" Type="http://schemas.openxmlformats.org/officeDocument/2006/relationships/image" Target="../media/image37.jpe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8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40.emf"/><Relationship Id="rId5" Type="http://schemas.openxmlformats.org/officeDocument/2006/relationships/oleObject" Target="../embeddings/Microsoft_Equation5.bin"/><Relationship Id="rId6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2.wmf"/><Relationship Id="rId5" Type="http://schemas.openxmlformats.org/officeDocument/2006/relationships/oleObject" Target="../embeddings/Microsoft_Equation6.bin"/><Relationship Id="rId6" Type="http://schemas.openxmlformats.org/officeDocument/2006/relationships/image" Target="../media/image4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4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4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5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60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6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61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microsoft.com/office/2007/relationships/media" Target="file://localhost/Users/ravi/Downloads/airshow080620_web960.mp4" TargetMode="External"/><Relationship Id="rId2" Type="http://schemas.openxmlformats.org/officeDocument/2006/relationships/video" Target="file://localhost/Users/ravi/Downloads/airshow080620_web960.mp4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QVslUUGmZnQ" TargetMode="External"/><Relationship Id="rId4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aLk16UNOU5w" TargetMode="External"/><Relationship Id="rId4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dX8J-sF-WX4" TargetMode="External"/><Relationship Id="rId4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4" Type="http://schemas.openxmlformats.org/officeDocument/2006/relationships/image" Target="../media/image90.jpg"/><Relationship Id="rId5" Type="http://schemas.openxmlformats.org/officeDocument/2006/relationships/image" Target="../media/image91.png"/><Relationship Id="rId6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4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5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5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5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685775" y="1395413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/>
              <a:t>Introduction to Deep </a:t>
            </a:r>
            <a:r>
              <a:rPr lang="en-US" dirty="0"/>
              <a:t>Reinforcement Learning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800675" y="2865437"/>
            <a:ext cx="7657500" cy="3169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187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B. Ravindran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888888"/>
                </a:solidFill>
                <a:sym typeface="Calibri"/>
              </a:rPr>
              <a:t>Reconfigurable and Intelligent Systems Engineering (RISE) Group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888888"/>
                </a:solidFill>
                <a:sym typeface="Calibri"/>
              </a:rPr>
              <a:t>Department of Computer Science and </a:t>
            </a:r>
            <a:r>
              <a:rPr lang="en-US" sz="2200" b="0" i="0" u="none" strike="noStrike" cap="none" dirty="0" smtClean="0">
                <a:solidFill>
                  <a:srgbClr val="888888"/>
                </a:solidFill>
                <a:sym typeface="Calibri"/>
              </a:rPr>
              <a:t>Engineering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lang="en-US" sz="900" b="0" i="0" u="none" strike="noStrike" cap="none" dirty="0" smtClean="0">
              <a:solidFill>
                <a:srgbClr val="888888"/>
              </a:solidFill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2200" dirty="0" smtClean="0"/>
              <a:t>Interdisciplinary Laboratory for Data Science (ILDS)</a:t>
            </a:r>
            <a:endParaRPr lang="en-US" sz="2200" b="0" i="0" u="none" strike="noStrike" cap="none" dirty="0">
              <a:solidFill>
                <a:srgbClr val="888888"/>
              </a:solidFill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888888"/>
                </a:solidFill>
                <a:sym typeface="Calibri"/>
              </a:rPr>
              <a:t>Indian Institute of Technology </a:t>
            </a:r>
            <a:r>
              <a:rPr lang="en-US" sz="2200" b="0" i="0" u="none" strike="noStrike" cap="none" dirty="0" smtClean="0">
                <a:solidFill>
                  <a:srgbClr val="888888"/>
                </a:solidFill>
                <a:sym typeface="Calibri"/>
              </a:rPr>
              <a:t>Madras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lang="en-US" sz="2200" b="1" dirty="0">
              <a:solidFill>
                <a:srgbClr val="000090"/>
              </a:solidFill>
            </a:endParaRPr>
          </a:p>
          <a:p>
            <a:pPr lvl="0">
              <a:lnSpc>
                <a:spcPct val="80000"/>
              </a:lnSpc>
              <a:spcBef>
                <a:spcPts val="400"/>
              </a:spcBef>
              <a:buSzPct val="25000"/>
            </a:pPr>
            <a:r>
              <a:rPr lang="en-US" sz="2200" b="1" dirty="0" err="1">
                <a:solidFill>
                  <a:srgbClr val="000090"/>
                </a:solidFill>
              </a:rPr>
              <a:t>Aravind</a:t>
            </a:r>
            <a:r>
              <a:rPr lang="en-US" sz="2200" b="1" dirty="0">
                <a:solidFill>
                  <a:srgbClr val="000090"/>
                </a:solidFill>
              </a:rPr>
              <a:t> </a:t>
            </a:r>
            <a:r>
              <a:rPr lang="en-US" sz="2200" b="1" dirty="0" err="1">
                <a:solidFill>
                  <a:srgbClr val="000090"/>
                </a:solidFill>
              </a:rPr>
              <a:t>Srinivas</a:t>
            </a:r>
            <a:r>
              <a:rPr lang="en-US" sz="2200" b="1" dirty="0">
                <a:solidFill>
                  <a:srgbClr val="000090"/>
                </a:solidFill>
              </a:rPr>
              <a:t> L., </a:t>
            </a:r>
            <a:r>
              <a:rPr lang="en-US" sz="2200" b="1" i="0" u="none" strike="noStrike" cap="none" dirty="0" err="1" smtClean="0">
                <a:solidFill>
                  <a:srgbClr val="FF0000"/>
                </a:solidFill>
                <a:sym typeface="Calibri"/>
              </a:rPr>
              <a:t>Sahil</a:t>
            </a:r>
            <a:r>
              <a:rPr lang="en-US" sz="2200" b="1" i="0" u="none" strike="noStrike" cap="none" dirty="0" smtClean="0">
                <a:solidFill>
                  <a:srgbClr val="FF0000"/>
                </a:solidFill>
                <a:sym typeface="Calibri"/>
              </a:rPr>
              <a:t> Sharma</a:t>
            </a:r>
            <a:r>
              <a:rPr lang="en-US" sz="2200" b="1" i="0" u="none" strike="noStrike" cap="none" dirty="0" smtClean="0">
                <a:solidFill>
                  <a:srgbClr val="000090"/>
                </a:solidFill>
                <a:sym typeface="Calibri"/>
              </a:rPr>
              <a:t>, </a:t>
            </a:r>
            <a:r>
              <a:rPr lang="en-US" sz="2200" b="1" dirty="0" err="1" smtClean="0">
                <a:solidFill>
                  <a:srgbClr val="008000"/>
                </a:solidFill>
              </a:rPr>
              <a:t>Janarthanan</a:t>
            </a:r>
            <a:r>
              <a:rPr lang="en-US" sz="2200" b="1" dirty="0" smtClean="0">
                <a:solidFill>
                  <a:srgbClr val="008000"/>
                </a:solidFill>
              </a:rPr>
              <a:t> R., </a:t>
            </a:r>
            <a:r>
              <a:rPr lang="en-US" sz="2200" b="1" dirty="0" err="1" smtClean="0">
                <a:solidFill>
                  <a:srgbClr val="008000"/>
                </a:solidFill>
              </a:rPr>
              <a:t>Prasanna</a:t>
            </a:r>
            <a:r>
              <a:rPr lang="en-US" sz="2200" b="1" dirty="0" smtClean="0">
                <a:solidFill>
                  <a:srgbClr val="008000"/>
                </a:solidFill>
              </a:rPr>
              <a:t> P.</a:t>
            </a:r>
            <a:r>
              <a:rPr lang="en-US" sz="2200" b="1" dirty="0" smtClean="0">
                <a:solidFill>
                  <a:srgbClr val="000090"/>
                </a:solidFill>
              </a:rPr>
              <a:t>, </a:t>
            </a:r>
            <a:r>
              <a:rPr lang="en-US" sz="2200" b="1" dirty="0" err="1" smtClean="0">
                <a:solidFill>
                  <a:schemeClr val="accent6">
                    <a:lumMod val="75000"/>
                  </a:schemeClr>
                </a:solidFill>
              </a:rPr>
              <a:t>Ramnandan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 K., </a:t>
            </a:r>
            <a:r>
              <a:rPr lang="en-US" sz="2200" b="1" dirty="0" err="1" smtClean="0">
                <a:solidFill>
                  <a:schemeClr val="accent6">
                    <a:lumMod val="75000"/>
                  </a:schemeClr>
                </a:solidFill>
              </a:rPr>
              <a:t>Peeyush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 Kumar, </a:t>
            </a:r>
            <a:r>
              <a:rPr lang="en-US" sz="2200" b="1" dirty="0" err="1" smtClean="0">
                <a:solidFill>
                  <a:schemeClr val="accent6">
                    <a:lumMod val="75000"/>
                  </a:schemeClr>
                </a:solidFill>
              </a:rPr>
              <a:t>Vimal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 Mathew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2200" b="1" dirty="0" err="1" smtClean="0">
                <a:solidFill>
                  <a:srgbClr val="008000"/>
                </a:solidFill>
              </a:rPr>
              <a:t>Mitesh</a:t>
            </a:r>
            <a:r>
              <a:rPr lang="en-US" sz="2200" b="1" dirty="0" smtClean="0">
                <a:solidFill>
                  <a:srgbClr val="008000"/>
                </a:solidFill>
              </a:rPr>
              <a:t> </a:t>
            </a:r>
            <a:r>
              <a:rPr lang="en-US" sz="2200" b="1" dirty="0" err="1" smtClean="0">
                <a:solidFill>
                  <a:srgbClr val="008000"/>
                </a:solidFill>
              </a:rPr>
              <a:t>Khapra</a:t>
            </a:r>
            <a:r>
              <a:rPr lang="en-US" sz="2200" b="1" dirty="0" smtClean="0">
                <a:solidFill>
                  <a:srgbClr val="008000"/>
                </a:solidFill>
              </a:rPr>
              <a:t> </a:t>
            </a:r>
            <a:endParaRPr lang="en-US" sz="2200" b="1" i="0" u="none" strike="noStrike" cap="none" dirty="0">
              <a:solidFill>
                <a:srgbClr val="008000"/>
              </a:solidFill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sz="20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1777" y="5080307"/>
            <a:ext cx="7803103" cy="914400"/>
          </a:xfrm>
          <a:prstGeom prst="rect">
            <a:avLst/>
          </a:prstGeom>
          <a:solidFill>
            <a:schemeClr val="bg1">
              <a:lumMod val="75000"/>
              <a:alpha val="66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Homage to </a:t>
            </a:r>
            <a:r>
              <a:rPr lang="en-US" dirty="0" err="1" smtClean="0"/>
              <a:t>Deepmind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478" y="3740391"/>
            <a:ext cx="2668321" cy="2386013"/>
          </a:xfrm>
        </p:spPr>
        <p:txBody>
          <a:bodyPr>
            <a:normAutofit/>
          </a:bodyPr>
          <a:lstStyle/>
          <a:p>
            <a:pPr marL="203200" indent="0">
              <a:buNone/>
            </a:pPr>
            <a:r>
              <a:rPr lang="en-US" dirty="0" smtClean="0"/>
              <a:t>Probably what draws an audience to a RL Talk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52" y="3740391"/>
            <a:ext cx="4540739" cy="22326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5970" y="3200690"/>
            <a:ext cx="222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Alpha GO</a:t>
            </a:r>
            <a:endParaRPr lang="en-US" sz="2000" b="1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Content Placeholder 3" descr="https___www_cs_toronto_edu__vmnih_docs_dqn_pdf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2" t="-4680" b="-1571"/>
          <a:stretch/>
        </p:blipFill>
        <p:spPr>
          <a:xfrm>
            <a:off x="3017719" y="1291421"/>
            <a:ext cx="2668320" cy="206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3" descr="https___www_cs_toronto_edu__vmnih_docs_dqn_pdf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80" r="65924" b="-1571"/>
          <a:stretch/>
        </p:blipFill>
        <p:spPr>
          <a:xfrm>
            <a:off x="212930" y="1308816"/>
            <a:ext cx="2804789" cy="20662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863183" y="1466232"/>
            <a:ext cx="222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12700">
                  <a:noFill/>
                  <a:prstDash val="solid"/>
                </a:ln>
                <a:solidFill>
                  <a:srgbClr val="00009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Atari</a:t>
            </a:r>
            <a:endParaRPr lang="en-US" sz="2000" b="1" dirty="0">
              <a:ln w="12700">
                <a:noFill/>
                <a:prstDash val="solid"/>
              </a:ln>
              <a:solidFill>
                <a:srgbClr val="00009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695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Attention Visualization -1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1" name="Shape 201" descr="Screen Shot 2017-05-10 at 6.32.1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53900"/>
            <a:ext cx="3942799" cy="483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 descr="Screen Shot 2017-05-10 at 6.34.49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966" y="1356967"/>
            <a:ext cx="3787334" cy="45573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764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Blurring - Selective Transfer</a:t>
            </a:r>
          </a:p>
        </p:txBody>
      </p:sp>
      <p:sp>
        <p:nvSpPr>
          <p:cNvPr id="524" name="Shape 524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101</a:t>
            </a:fld>
            <a:endParaRPr lang="en-US"/>
          </a:p>
        </p:txBody>
      </p:sp>
      <p:sp>
        <p:nvSpPr>
          <p:cNvPr id="525" name="Shape 52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</a:pPr>
            <a:r>
              <a:rPr lang="en-US" sz="1800" dirty="0">
                <a:solidFill>
                  <a:srgbClr val="595959"/>
                </a:solidFill>
              </a:rPr>
              <a:t>Simulate the Forehand/Backhand example in Pong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</a:pPr>
            <a:r>
              <a:rPr lang="en-US" sz="1800" dirty="0">
                <a:solidFill>
                  <a:srgbClr val="595959"/>
                </a:solidFill>
              </a:rPr>
              <a:t>Blur a quadrant of the screen where you want the agent to be weak at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</a:pPr>
            <a:r>
              <a:rPr lang="en-US" sz="1800" dirty="0">
                <a:solidFill>
                  <a:srgbClr val="595959"/>
                </a:solidFill>
              </a:rPr>
              <a:t>Upper quadrant - Backhand, Lower quadrant - Forehand (Analogy)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</a:pPr>
            <a:r>
              <a:rPr lang="en-US" sz="1800" dirty="0">
                <a:solidFill>
                  <a:srgbClr val="595959"/>
                </a:solidFill>
              </a:rPr>
              <a:t>Expert-1: Trained by blurring upper quadrant, Expert -2 : Trained with blurred</a:t>
            </a:r>
            <a:br>
              <a:rPr lang="en-US" sz="1800" dirty="0">
                <a:solidFill>
                  <a:srgbClr val="595959"/>
                </a:solidFill>
              </a:rPr>
            </a:br>
            <a:r>
              <a:rPr lang="en-US" sz="1800" dirty="0">
                <a:solidFill>
                  <a:srgbClr val="595959"/>
                </a:solidFill>
              </a:rPr>
              <a:t>lower quadrant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595959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</a:pPr>
            <a:r>
              <a:rPr lang="en-US" sz="1800" dirty="0">
                <a:solidFill>
                  <a:srgbClr val="595959"/>
                </a:solidFill>
              </a:rPr>
              <a:t>Goal of Attention:</a:t>
            </a:r>
            <a:br>
              <a:rPr lang="en-US" sz="1800" dirty="0">
                <a:solidFill>
                  <a:srgbClr val="595959"/>
                </a:solidFill>
              </a:rPr>
            </a:br>
            <a:r>
              <a:rPr lang="en-US" sz="1800" dirty="0">
                <a:solidFill>
                  <a:srgbClr val="595959"/>
                </a:solidFill>
              </a:rPr>
              <a:t>Focus on </a:t>
            </a:r>
            <a:r>
              <a:rPr lang="en-US" sz="1800" b="1" dirty="0">
                <a:solidFill>
                  <a:srgbClr val="595959"/>
                </a:solidFill>
              </a:rPr>
              <a:t>expert-1</a:t>
            </a:r>
            <a:r>
              <a:rPr lang="en-US" sz="1800" dirty="0">
                <a:solidFill>
                  <a:srgbClr val="595959"/>
                </a:solidFill>
              </a:rPr>
              <a:t> when ball  is in the </a:t>
            </a:r>
            <a:r>
              <a:rPr lang="en-US" sz="1800" b="1" dirty="0">
                <a:solidFill>
                  <a:srgbClr val="595959"/>
                </a:solidFill>
              </a:rPr>
              <a:t>lower quadrant</a:t>
            </a:r>
            <a:r>
              <a:rPr lang="en-US" sz="1800" dirty="0">
                <a:solidFill>
                  <a:srgbClr val="595959"/>
                </a:solidFill>
              </a:rPr>
              <a:t> and on </a:t>
            </a:r>
            <a:r>
              <a:rPr lang="en-US" sz="1800" b="1" dirty="0">
                <a:solidFill>
                  <a:srgbClr val="595959"/>
                </a:solidFill>
              </a:rPr>
              <a:t>expert-2</a:t>
            </a:r>
            <a:r>
              <a:rPr lang="en-US" sz="1800" dirty="0">
                <a:solidFill>
                  <a:srgbClr val="595959"/>
                </a:solidFill>
              </a:rPr>
              <a:t> when the ball is in the </a:t>
            </a:r>
            <a:r>
              <a:rPr lang="en-US" sz="1800" b="1" dirty="0">
                <a:solidFill>
                  <a:srgbClr val="595959"/>
                </a:solidFill>
              </a:rPr>
              <a:t>upper quadrant</a:t>
            </a:r>
            <a:r>
              <a:rPr lang="en-US" sz="1800" dirty="0">
                <a:solidFill>
                  <a:srgbClr val="595959"/>
                </a:solidFill>
              </a:rPr>
              <a:t> 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595959"/>
              </a:solidFill>
            </a:endParaRPr>
          </a:p>
        </p:txBody>
      </p:sp>
      <p:pic>
        <p:nvPicPr>
          <p:cNvPr id="526" name="Shape 526" descr="out-new-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691" y="3327527"/>
            <a:ext cx="1604558" cy="171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 descr="out-new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163" y="3327527"/>
            <a:ext cx="1597961" cy="1712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51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Attention Visualization -2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" name="Shape 209" descr="www.gifmaker.me-cool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99" y="1424311"/>
            <a:ext cx="3061925" cy="470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Screen Shot 2017-05-10 at 6.28.14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79" y="1289700"/>
            <a:ext cx="4121929" cy="25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 descr="Screen Shot 2017-05-10 at 6.28.30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79" y="3651250"/>
            <a:ext cx="4115522" cy="24751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483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8" name="Shape 218" descr="Screen Shot 2017-05-10 at 8.11.1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76" y="353133"/>
            <a:ext cx="7996275" cy="59786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06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Conclusions</a:t>
            </a:r>
          </a:p>
        </p:txBody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100" cy="47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General paradigm for transfer with attention proposed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Flexible to transfer from a helpful source task, avoid negative transfer from a harmful source task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Can learn through experience among source tasks to focus on the related (helpful) ones and ignore the harmful (negative) ones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Can learn to select source tasks based on the requirement of the state </a:t>
            </a:r>
            <a:b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(Blurring experiments)</a:t>
            </a:r>
          </a:p>
        </p:txBody>
      </p:sp>
      <p:sp>
        <p:nvSpPr>
          <p:cNvPr id="613" name="Shape 613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104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4" name="Action Button: Forward or Next 3">
            <a:hlinkClick r:id="" action="ppaction://noaction" highlightClick="1"/>
          </p:cNvPr>
          <p:cNvSpPr/>
          <p:nvPr/>
        </p:nvSpPr>
        <p:spPr>
          <a:xfrm>
            <a:off x="7572438" y="5561953"/>
            <a:ext cx="498398" cy="456908"/>
          </a:xfrm>
          <a:prstGeom prst="actionButtonForwardNext">
            <a:avLst/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7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685800" y="1537462"/>
            <a:ext cx="7772400" cy="20629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rmAutofit fontScale="90000"/>
          </a:bodyPr>
          <a:lstStyle/>
          <a:p>
            <a:pPr lvl="0">
              <a:buSzPct val="25000"/>
            </a:pPr>
            <a:r>
              <a:rPr lang="en-US" dirty="0" smtClean="0"/>
              <a:t>Hierarchical </a:t>
            </a:r>
            <a:r>
              <a:rPr lang="en-US" dirty="0"/>
              <a:t>Reinforcement Learning using </a:t>
            </a:r>
            <a:r>
              <a:rPr lang="en-US" dirty="0" err="1"/>
              <a:t>Spatio</a:t>
            </a:r>
            <a:r>
              <a:rPr lang="en-US" dirty="0"/>
              <a:t>-Temporal Abstractions and Deep Neural Networks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800681" y="3886201"/>
            <a:ext cx="7657517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buSzPct val="25000"/>
            </a:pPr>
            <a:r>
              <a:rPr lang="en-US" dirty="0" err="1" smtClean="0"/>
              <a:t>Aravind</a:t>
            </a:r>
            <a:r>
              <a:rPr lang="en-US" dirty="0" smtClean="0"/>
              <a:t> </a:t>
            </a:r>
            <a:r>
              <a:rPr lang="en-US" dirty="0" err="1" smtClean="0"/>
              <a:t>Srinivas</a:t>
            </a:r>
            <a:r>
              <a:rPr lang="en-US" dirty="0" smtClean="0"/>
              <a:t> L, K. </a:t>
            </a:r>
            <a:r>
              <a:rPr lang="en-US" dirty="0" err="1" smtClean="0"/>
              <a:t>Ramnandan</a:t>
            </a:r>
            <a:r>
              <a:rPr lang="en-US" dirty="0" smtClean="0"/>
              <a:t>,</a:t>
            </a:r>
            <a:r>
              <a:rPr lang="en-US" i="0" u="none" strike="noStrike" cap="none" dirty="0" smtClean="0">
                <a:solidFill>
                  <a:srgbClr val="888888"/>
                </a:solidFill>
                <a:sym typeface="Calibri"/>
              </a:rPr>
              <a:t> </a:t>
            </a:r>
          </a:p>
          <a:p>
            <a:pPr>
              <a:lnSpc>
                <a:spcPct val="80000"/>
              </a:lnSpc>
              <a:spcBef>
                <a:spcPts val="400"/>
              </a:spcBef>
              <a:buSzPct val="25000"/>
            </a:pPr>
            <a:r>
              <a:rPr lang="en-US" i="0" u="none" strike="noStrike" cap="none" dirty="0" err="1" smtClean="0">
                <a:solidFill>
                  <a:srgbClr val="888888"/>
                </a:solidFill>
                <a:sym typeface="Calibri"/>
              </a:rPr>
              <a:t>Peeyush</a:t>
            </a:r>
            <a:r>
              <a:rPr lang="en-US" i="0" u="none" strike="noStrike" cap="none" dirty="0" smtClean="0">
                <a:solidFill>
                  <a:srgbClr val="888888"/>
                </a:solidFill>
                <a:sym typeface="Calibri"/>
              </a:rPr>
              <a:t> Kumar, </a:t>
            </a:r>
            <a:r>
              <a:rPr lang="en-US" i="0" u="none" strike="noStrike" cap="none" dirty="0" err="1" smtClean="0">
                <a:solidFill>
                  <a:srgbClr val="888888"/>
                </a:solidFill>
                <a:sym typeface="Calibri"/>
              </a:rPr>
              <a:t>Vimal</a:t>
            </a:r>
            <a:r>
              <a:rPr lang="en-US" i="0" u="none" strike="noStrike" cap="none" dirty="0" smtClean="0">
                <a:solidFill>
                  <a:srgbClr val="888888"/>
                </a:solidFill>
                <a:sym typeface="Calibri"/>
              </a:rPr>
              <a:t> </a:t>
            </a:r>
            <a:r>
              <a:rPr lang="en-US" dirty="0"/>
              <a:t>Mathew, </a:t>
            </a:r>
            <a:endParaRPr lang="en-US" dirty="0" smtClean="0"/>
          </a:p>
          <a:p>
            <a:pPr>
              <a:lnSpc>
                <a:spcPct val="80000"/>
              </a:lnSpc>
              <a:spcBef>
                <a:spcPts val="400"/>
              </a:spcBef>
              <a:buSzPct val="25000"/>
            </a:pPr>
            <a:r>
              <a:rPr lang="en-US" dirty="0" smtClean="0"/>
              <a:t>B</a:t>
            </a:r>
            <a:r>
              <a:rPr lang="en-US" dirty="0"/>
              <a:t>. Ravindran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lang="en-US" i="0" u="none" strike="noStrike" cap="none" dirty="0" smtClean="0">
              <a:solidFill>
                <a:srgbClr val="888888"/>
              </a:solidFill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2400" dirty="0" smtClean="0"/>
              <a:t>ICML 2016 Workshop on Abstractions in RL</a:t>
            </a:r>
            <a:endParaRPr lang="en-US" sz="2400" i="0" u="none" strike="noStrike" cap="none" dirty="0">
              <a:solidFill>
                <a:srgbClr val="888888"/>
              </a:solidFill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88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56479" y="1"/>
            <a:ext cx="8231040" cy="114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200" dirty="0"/>
              <a:t>HRL with PCCA+ </a:t>
            </a:r>
            <a:r>
              <a:rPr lang="en-GB" sz="3200" dirty="0" smtClean="0"/>
              <a:t>and</a:t>
            </a:r>
            <a:br>
              <a:rPr lang="en-GB" sz="3200" dirty="0" smtClean="0"/>
            </a:br>
            <a:r>
              <a:rPr lang="en-GB" sz="3200" dirty="0" smtClean="0"/>
              <a:t> </a:t>
            </a:r>
            <a:r>
              <a:rPr lang="en-GB" sz="3200" dirty="0"/>
              <a:t>Deep Neural Networks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marL="457200" lvl="0" indent="-228600" rtl="0"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MDP Segmentation to discover state-space abstractions</a:t>
            </a:r>
          </a:p>
          <a:p>
            <a:pPr marL="457200" lvl="0" indent="-228600" rtl="0">
              <a:lnSpc>
                <a:spcPct val="110000"/>
              </a:lnSpc>
              <a:spcBef>
                <a:spcPts val="0"/>
              </a:spcBef>
            </a:pPr>
            <a:r>
              <a:rPr lang="en-GB" dirty="0" err="1"/>
              <a:t>Perron</a:t>
            </a:r>
            <a:r>
              <a:rPr lang="en-GB" dirty="0"/>
              <a:t> Cluster Analysis (PCCA+) used to discover abstractions</a:t>
            </a:r>
          </a:p>
          <a:p>
            <a:pPr marL="457200" lvl="0" indent="-228600" rtl="0">
              <a:lnSpc>
                <a:spcPct val="110000"/>
              </a:lnSpc>
              <a:spcBef>
                <a:spcPts val="0"/>
              </a:spcBef>
            </a:pPr>
            <a:r>
              <a:rPr lang="en-GB" dirty="0" err="1"/>
              <a:t>Metastability</a:t>
            </a:r>
            <a:r>
              <a:rPr lang="en-GB" dirty="0"/>
              <a:t> Approach</a:t>
            </a:r>
          </a:p>
          <a:p>
            <a:pPr marL="457200" lvl="0" indent="-228600" rtl="0"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Options arise by hill climbing naturally</a:t>
            </a:r>
          </a:p>
          <a:p>
            <a:pPr marL="457200" lvl="0" indent="-228600" rtl="0">
              <a:lnSpc>
                <a:spcPct val="110000"/>
              </a:lnSpc>
              <a:spcBef>
                <a:spcPts val="0"/>
              </a:spcBef>
            </a:pPr>
            <a:r>
              <a:rPr lang="en-GB" dirty="0"/>
              <a:t>HRL algorithms used for control policy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828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Abstractions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772" y="1536635"/>
            <a:ext cx="3834317" cy="4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 descr="Screen Shot 2017-05-10 at 7.44.44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090" y="1147800"/>
            <a:ext cx="4001179" cy="49786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257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200" dirty="0"/>
              <a:t>Options (hill climbing on the membership)</a:t>
            </a:r>
          </a:p>
        </p:txBody>
      </p:sp>
      <p:pic>
        <p:nvPicPr>
          <p:cNvPr id="239" name="Shape 239" descr="jmlr-sample.pdf__page_4_of_30_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64" y="2302190"/>
            <a:ext cx="2776221" cy="312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 descr="jmlr-sample.pdf__page_21_of_30_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5114" y="2302190"/>
            <a:ext cx="3189125" cy="295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 descr="optionpolicybet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165" y="2302192"/>
            <a:ext cx="2989125" cy="312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6220050" y="5520767"/>
            <a:ext cx="2377800" cy="4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Termination function plot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539125" y="5520767"/>
            <a:ext cx="2377800" cy="4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Membership Function plot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3699836" y="1440590"/>
            <a:ext cx="1727400" cy="86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from Room 1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Room 2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462750" y="5617433"/>
            <a:ext cx="2377800" cy="4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Three Room World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657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782839" y="275069"/>
            <a:ext cx="7904680" cy="872731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 dirty="0"/>
              <a:t>Pipeline without Function Approximation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2" name="Shape 252" descr="PCCA+ pipeline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96376"/>
            <a:ext cx="8991600" cy="346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643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886" y="239789"/>
            <a:ext cx="7177493" cy="872732"/>
          </a:xfrm>
        </p:spPr>
        <p:txBody>
          <a:bodyPr/>
          <a:lstStyle/>
          <a:p>
            <a:r>
              <a:rPr lang="en-US" b="0" cap="none" dirty="0" smtClean="0"/>
              <a:t>Arcade </a:t>
            </a:r>
            <a:r>
              <a:rPr lang="en-US" b="0" cap="none" dirty="0" smtClean="0"/>
              <a:t>Games</a:t>
            </a:r>
            <a:br>
              <a:rPr lang="en-US" b="0" cap="none" dirty="0" smtClean="0"/>
            </a:br>
            <a:r>
              <a:rPr lang="en-US" sz="1800" dirty="0" err="1" smtClean="0"/>
              <a:t>Mnih</a:t>
            </a:r>
            <a:r>
              <a:rPr lang="en-US" sz="1800" dirty="0" smtClean="0"/>
              <a:t> et al., Nature 2015</a:t>
            </a:r>
            <a:endParaRPr lang="en-US" sz="1800" b="0" dirty="0"/>
          </a:p>
        </p:txBody>
      </p:sp>
      <p:pic>
        <p:nvPicPr>
          <p:cNvPr id="4" name="Content Placeholder 3" descr="https___www_cs_toronto_edu__vmnih_docs_dqn_pdf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80" b="-1571"/>
          <a:stretch/>
        </p:blipFill>
        <p:spPr>
          <a:xfrm>
            <a:off x="456480" y="1291421"/>
            <a:ext cx="8231040" cy="2066279"/>
          </a:xfrm>
        </p:spPr>
      </p:pic>
      <p:sp>
        <p:nvSpPr>
          <p:cNvPr id="8" name="Content Placeholder 7"/>
          <p:cNvSpPr txBox="1">
            <a:spLocks/>
          </p:cNvSpPr>
          <p:nvPr/>
        </p:nvSpPr>
        <p:spPr bwMode="auto">
          <a:xfrm>
            <a:off x="456480" y="3443795"/>
            <a:ext cx="8231040" cy="279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marL="342725" indent="-342725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1611" indent="-285124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1937" indent="-227523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599864" indent="-227523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6350" indent="-227523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340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Learnt to play from video input</a:t>
            </a:r>
          </a:p>
          <a:p>
            <a:pPr lvl="1"/>
            <a:r>
              <a:rPr lang="en-US" sz="2400" dirty="0" smtClean="0"/>
              <a:t>from scratch</a:t>
            </a:r>
          </a:p>
          <a:p>
            <a:r>
              <a:rPr lang="en-US" sz="2800" dirty="0" smtClean="0"/>
              <a:t>Used a complex </a:t>
            </a:r>
            <a:r>
              <a:rPr lang="en-US" sz="2800" i="1" dirty="0" smtClean="0"/>
              <a:t>neural network!</a:t>
            </a:r>
            <a:endParaRPr lang="en-US" sz="2800" dirty="0" smtClean="0"/>
          </a:p>
          <a:p>
            <a:pPr lvl="1"/>
            <a:r>
              <a:rPr lang="en-US" sz="2400" dirty="0" smtClean="0"/>
              <a:t>Considered one of the hardest learning problems solved by a computer</a:t>
            </a:r>
            <a:r>
              <a:rPr lang="en-US" sz="2400" dirty="0"/>
              <a:t>.</a:t>
            </a:r>
            <a:endParaRPr lang="en-US" sz="2400" dirty="0" smtClean="0"/>
          </a:p>
          <a:p>
            <a:r>
              <a:rPr lang="en-US" sz="2800" dirty="0" smtClean="0"/>
              <a:t>More importantly </a:t>
            </a:r>
            <a:r>
              <a:rPr lang="en-US" sz="2800" i="1" dirty="0" smtClean="0"/>
              <a:t>reproducible!!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0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817631" y="275069"/>
            <a:ext cx="7869887" cy="872731"/>
          </a:xfrm>
          <a:prstGeom prst="rect">
            <a:avLst/>
          </a:prstGeom>
        </p:spPr>
        <p:txBody>
          <a:bodyPr lIns="91425" tIns="91425" rIns="91425" bIns="91425" anchor="t" anchorCtr="0">
            <a:normAutofit fontScale="90000"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200" dirty="0"/>
              <a:t>Modified Pipeline after Function Approximation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9" name="Shape 259" descr="Representation Learning 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25" y="1532288"/>
            <a:ext cx="8964600" cy="44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96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dirty="0"/>
              <a:t>  Video Prediction Architecture </a:t>
            </a:r>
            <a:br>
              <a:rPr lang="en-US" sz="3400" dirty="0"/>
            </a:br>
            <a:r>
              <a:rPr lang="en-US" sz="3400" dirty="0"/>
              <a:t>(Oh et al 2015)</a:t>
            </a:r>
          </a:p>
        </p:txBody>
      </p:sp>
      <p:sp>
        <p:nvSpPr>
          <p:cNvPr id="611" name="Shape 611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Shape 612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lang="en-US"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Shape 613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111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Shape 614" descr="videopr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2399"/>
            <a:ext cx="9144001" cy="1934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82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Seaquest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4444168" cy="4702093"/>
          </a:xfrm>
          <a:prstGeom prst="rect">
            <a:avLst/>
          </a:prstGeom>
        </p:spPr>
        <p:txBody>
          <a:bodyPr lIns="91425" tIns="91425" rIns="91425" bIns="91425" anchor="t" anchorCtr="0">
            <a:normAutofit fontScale="92500" lnSpcReduction="10000"/>
          </a:bodyPr>
          <a:lstStyle/>
          <a:p>
            <a:pPr marL="342724" lvl="0" indent="-29255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>
                <a:solidFill>
                  <a:schemeClr val="dk1"/>
                </a:solidFill>
              </a:rPr>
              <a:t>Large and complex </a:t>
            </a:r>
          </a:p>
          <a:p>
            <a:pPr marL="342724" lvl="0" indent="-292559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>
                <a:solidFill>
                  <a:schemeClr val="dk1"/>
                </a:solidFill>
              </a:rPr>
              <a:t>State- 210 x 160 pixels</a:t>
            </a:r>
          </a:p>
          <a:p>
            <a:pPr marL="342724" lvl="0" indent="-292559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>
                <a:solidFill>
                  <a:schemeClr val="dk1"/>
                </a:solidFill>
              </a:rPr>
              <a:t>Requires planning and object detection with 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generalization to unseen state features</a:t>
            </a:r>
          </a:p>
          <a:p>
            <a:pPr marL="342724" lvl="0" indent="-292559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>
                <a:solidFill>
                  <a:schemeClr val="dk1"/>
                </a:solidFill>
              </a:rPr>
              <a:t>Serious challenge in terms of scalability 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of the PCCA+HRL pipeline</a:t>
            </a:r>
          </a:p>
        </p:txBody>
      </p:sp>
      <p:pic>
        <p:nvPicPr>
          <p:cNvPr id="266" name="Shape 266" descr="sques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350" y="1766500"/>
            <a:ext cx="3692250" cy="40954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048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Option Discovery in Seaquest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3" name="Shape 273" descr="000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4301"/>
            <a:ext cx="9144000" cy="54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3510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HRL in Seaquest</a:t>
            </a:r>
          </a:p>
        </p:txBody>
      </p:sp>
      <p:pic>
        <p:nvPicPr>
          <p:cNvPr id="280" name="Shape 280" descr="Screen Shot 2017-05-10 at 6.43.5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074" y="1536633"/>
            <a:ext cx="5529446" cy="45897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43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 descr="Screen Shot 2017-05-10 at 8.26.3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593367"/>
            <a:ext cx="9144001" cy="5573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49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040" cy="8727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681" name="Shape 681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040" cy="47020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en-US" dirty="0" smtClean="0"/>
              <a:t>Major </a:t>
            </a:r>
            <a:r>
              <a:rPr lang="en-US" dirty="0"/>
              <a:t>bottleneck : Transition model for the PCCA+ framework</a:t>
            </a:r>
          </a:p>
          <a:p>
            <a:pPr marL="457200" indent="-457200">
              <a:spcBef>
                <a:spcPts val="0"/>
              </a:spcBef>
            </a:pPr>
            <a:r>
              <a:rPr lang="en-US" dirty="0"/>
              <a:t>Transition model on aggregated states - A heuristic rather than a scalable solution</a:t>
            </a:r>
          </a:p>
          <a:p>
            <a:pPr marL="457200" indent="-457200">
              <a:spcBef>
                <a:spcPts val="0"/>
              </a:spcBef>
            </a:pPr>
            <a:r>
              <a:rPr lang="en-US" dirty="0"/>
              <a:t>Deep </a:t>
            </a:r>
            <a:r>
              <a:rPr lang="en-US" dirty="0" err="1"/>
              <a:t>spatio</a:t>
            </a:r>
            <a:r>
              <a:rPr lang="en-US" dirty="0"/>
              <a:t>-temporal abstraction framework</a:t>
            </a:r>
          </a:p>
          <a:p>
            <a:pPr marL="457200" indent="-457200">
              <a:spcBef>
                <a:spcPts val="0"/>
              </a:spcBef>
            </a:pPr>
            <a:r>
              <a:rPr lang="en-US" dirty="0" err="1"/>
              <a:t>Sparsity</a:t>
            </a:r>
            <a:r>
              <a:rPr lang="en-US" dirty="0"/>
              <a:t> on aggregated state transition matrix</a:t>
            </a:r>
          </a:p>
          <a:p>
            <a:pPr marL="457200" indent="-457200">
              <a:spcBef>
                <a:spcPts val="0"/>
              </a:spcBef>
            </a:pPr>
            <a:r>
              <a:rPr lang="en-US" dirty="0"/>
              <a:t>Hierarchical Model Learning</a:t>
            </a:r>
          </a:p>
          <a:p>
            <a:pPr marL="457200" indent="-457200">
              <a:spcBef>
                <a:spcPts val="0"/>
              </a:spcBef>
            </a:pPr>
            <a:r>
              <a:rPr lang="en-US" dirty="0"/>
              <a:t>Transfer Learning using learned options </a:t>
            </a:r>
          </a:p>
        </p:txBody>
      </p:sp>
      <p:sp>
        <p:nvSpPr>
          <p:cNvPr id="682" name="Shape 682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Shape 683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Shape 684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116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522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</a:p>
        </p:txBody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722312" y="2525890"/>
            <a:ext cx="7772400" cy="18810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pt-BR" dirty="0">
                <a:hlinkClick r:id="rId3"/>
              </a:rPr>
              <a:t> </a:t>
            </a:r>
            <a:endParaRPr lang="pt-BR" dirty="0" smtClean="0">
              <a:hlinkClick r:id="rId3"/>
            </a:endParaRPr>
          </a:p>
          <a:p>
            <a:pPr>
              <a:spcBef>
                <a:spcPts val="0"/>
              </a:spcBef>
              <a:buSzPct val="25000"/>
            </a:pPr>
            <a:r>
              <a:rPr lang="pt-BR" u="sng" dirty="0" err="1">
                <a:solidFill>
                  <a:srgbClr val="0000FF"/>
                </a:solidFill>
              </a:rPr>
              <a:t>FiGAR</a:t>
            </a:r>
            <a:r>
              <a:rPr lang="pt-BR" dirty="0"/>
              <a:t>: </a:t>
            </a:r>
            <a:r>
              <a:rPr lang="pt-BR" dirty="0">
                <a:hlinkClick r:id="rId4"/>
              </a:rPr>
              <a:t>https://openreview.net/forum?id=</a:t>
            </a:r>
            <a:r>
              <a:rPr lang="pt-BR" dirty="0" smtClean="0">
                <a:hlinkClick r:id="rId4"/>
              </a:rPr>
              <a:t>B1GOWV5eg</a:t>
            </a:r>
            <a:endParaRPr lang="pt-BR" dirty="0" smtClean="0"/>
          </a:p>
          <a:p>
            <a:pPr lvl="0">
              <a:spcBef>
                <a:spcPts val="0"/>
              </a:spcBef>
              <a:buSzPct val="25000"/>
            </a:pPr>
            <a:endParaRPr lang="pt-BR" dirty="0" smtClean="0">
              <a:hlinkClick r:id="rId3"/>
            </a:endParaRPr>
          </a:p>
          <a:p>
            <a:pPr>
              <a:spcBef>
                <a:spcPts val="0"/>
              </a:spcBef>
              <a:buSzPct val="25000"/>
            </a:pPr>
            <a:r>
              <a:rPr lang="pt-BR" u="sng" dirty="0">
                <a:solidFill>
                  <a:srgbClr val="0000FF"/>
                </a:solidFill>
              </a:rPr>
              <a:t>A2T</a:t>
            </a:r>
            <a:r>
              <a:rPr lang="pt-BR" dirty="0"/>
              <a:t>: </a:t>
            </a:r>
            <a:r>
              <a:rPr lang="pt-BR" dirty="0">
                <a:hlinkClick r:id="rId5"/>
              </a:rPr>
              <a:t>https://openreview.net/forum?id=</a:t>
            </a:r>
            <a:r>
              <a:rPr lang="pt-BR" dirty="0" smtClean="0">
                <a:hlinkClick r:id="rId5"/>
              </a:rPr>
              <a:t>Sy6iJDqlx</a:t>
            </a:r>
            <a:endParaRPr lang="pt-BR" dirty="0"/>
          </a:p>
          <a:p>
            <a:pPr lvl="0">
              <a:spcBef>
                <a:spcPts val="0"/>
              </a:spcBef>
              <a:buSzPct val="25000"/>
            </a:pPr>
            <a:endParaRPr lang="pt-BR" dirty="0">
              <a:hlinkClick r:id="rId3"/>
            </a:endParaRPr>
          </a:p>
          <a:p>
            <a:pPr lvl="0">
              <a:spcBef>
                <a:spcPts val="0"/>
              </a:spcBef>
              <a:buSzPct val="25000"/>
            </a:pPr>
            <a:r>
              <a:rPr lang="pt-BR" dirty="0" smtClean="0">
                <a:hlinkClick r:id="rId3"/>
              </a:rPr>
              <a:t>Hierarchical </a:t>
            </a:r>
            <a:r>
              <a:rPr lang="pt-BR" dirty="0">
                <a:hlinkClick r:id="rId3"/>
              </a:rPr>
              <a:t>Reinforcement Learning using Spatio-Temporal Abstractions and Deep Neural </a:t>
            </a:r>
            <a:r>
              <a:rPr lang="pt-BR" dirty="0" smtClean="0">
                <a:hlinkClick r:id="rId3"/>
              </a:rPr>
              <a:t>Networks:  arXiv</a:t>
            </a:r>
            <a:r>
              <a:rPr lang="pt-BR" dirty="0">
                <a:hlinkClick r:id="rId3"/>
              </a:rPr>
              <a:t>:</a:t>
            </a:r>
            <a:r>
              <a:rPr lang="pt-BR" dirty="0" smtClean="0">
                <a:hlinkClick r:id="rId3"/>
              </a:rPr>
              <a:t>1605.05359</a:t>
            </a:r>
            <a:endParaRPr lang="pt-BR" dirty="0" smtClean="0"/>
          </a:p>
          <a:p>
            <a:pPr lvl="0">
              <a:spcBef>
                <a:spcPts val="0"/>
              </a:spcBef>
              <a:buSzPct val="25000"/>
            </a:pPr>
            <a:endParaRPr lang="pt-BR" dirty="0" smtClean="0"/>
          </a:p>
          <a:p>
            <a:pPr lvl="0">
              <a:spcBef>
                <a:spcPts val="0"/>
              </a:spcBef>
              <a:buSzPct val="25000"/>
            </a:pPr>
            <a:r>
              <a:rPr lang="en-US" sz="2000" b="0" i="0" u="none" strike="noStrike" cap="none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r>
              <a:rPr lang="en-US" sz="20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://</a:t>
            </a:r>
            <a:r>
              <a:rPr lang="en-US" sz="2000" b="0" i="0" u="none" strike="noStrike" cap="none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www.cse.iitm.ac.in</a:t>
            </a:r>
            <a:r>
              <a:rPr lang="en-US" sz="20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/~</a:t>
            </a:r>
            <a:r>
              <a:rPr lang="en-US" sz="2000" b="0" i="0" u="none" strike="noStrike" cap="none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ravi</a:t>
            </a:r>
            <a:endParaRPr lang="en-US" sz="2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Shape 709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Shape 710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Shape 711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117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45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nature14236_pdf__page_3_of_13_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059"/>
          <a:stretch/>
        </p:blipFill>
        <p:spPr>
          <a:xfrm>
            <a:off x="491760" y="299902"/>
            <a:ext cx="8231040" cy="6439023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B8C7A08-CF79-1E45-B1D2-B9BC32D377D2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Deepmind’s</a:t>
            </a:r>
            <a:r>
              <a:rPr lang="en-US" dirty="0" smtClean="0"/>
              <a:t> Atari Player</a:t>
            </a:r>
            <a:endParaRPr lang="en-US" dirty="0"/>
          </a:p>
        </p:txBody>
      </p:sp>
      <p:pic>
        <p:nvPicPr>
          <p:cNvPr id="7" name="atari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275" y="1423988"/>
            <a:ext cx="6269038" cy="4702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886" y="69658"/>
            <a:ext cx="7177493" cy="872732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Mastering </a:t>
            </a:r>
            <a:r>
              <a:rPr lang="en-CA" dirty="0"/>
              <a:t>the game of Go</a:t>
            </a:r>
            <a:br>
              <a:rPr lang="en-CA" dirty="0"/>
            </a:br>
            <a:r>
              <a:rPr lang="en-US" sz="2700" dirty="0">
                <a:latin typeface="Calibri Light" charset="0"/>
              </a:rPr>
              <a:t>Silver et al., Nature 2016</a:t>
            </a:r>
            <a:endParaRPr lang="en-CA" sz="2700" dirty="0">
              <a:latin typeface="Calibri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8" y="4130103"/>
            <a:ext cx="2296692" cy="22966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38" y="1287276"/>
            <a:ext cx="6622325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80" y="4130103"/>
            <a:ext cx="5530383" cy="271928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Dave_Silv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46" y="1593563"/>
            <a:ext cx="1427881" cy="191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0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886" y="69658"/>
            <a:ext cx="7177493" cy="872732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Alpha Go</a:t>
            </a:r>
            <a:r>
              <a:rPr lang="en-CA" dirty="0"/>
              <a:t/>
            </a:r>
            <a:br>
              <a:rPr lang="en-CA" dirty="0"/>
            </a:br>
            <a:r>
              <a:rPr lang="en-US" sz="2700" dirty="0">
                <a:latin typeface="Calibri Light" charset="0"/>
              </a:rPr>
              <a:t>Silver et al., Nature 2016</a:t>
            </a:r>
            <a:endParaRPr lang="en-CA" sz="2700" dirty="0">
              <a:latin typeface="Calibri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8" y="4130103"/>
            <a:ext cx="2296692" cy="22966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38" y="1287276"/>
            <a:ext cx="6622325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80" y="4130103"/>
            <a:ext cx="5530383" cy="271928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 descr="Dave_Silv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46" y="1593563"/>
            <a:ext cx="1427881" cy="19100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2697" y="1287276"/>
            <a:ext cx="8739365" cy="5306808"/>
          </a:xfrm>
          <a:prstGeom prst="rect">
            <a:avLst/>
          </a:prstGeom>
          <a:solidFill>
            <a:schemeClr val="bg1">
              <a:lumMod val="50000"/>
              <a:alpha val="7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Retired from Active Competition last week </a:t>
            </a:r>
          </a:p>
          <a:p>
            <a:pPr algn="ctr"/>
            <a:r>
              <a:rPr lang="en-US" sz="3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after beating the highest ranked human player!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03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685439" y="228985"/>
            <a:ext cx="7773119" cy="1142039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Markov Decision Processes</a:t>
            </a:r>
          </a:p>
        </p:txBody>
      </p:sp>
      <p:sp>
        <p:nvSpPr>
          <p:cNvPr id="153" name="Shape 153"/>
          <p:cNvSpPr/>
          <p:nvPr/>
        </p:nvSpPr>
        <p:spPr>
          <a:xfrm>
            <a:off x="609120" y="1371024"/>
            <a:ext cx="7849440" cy="4985802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342725" marR="0" lvl="0" indent="-3427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MDP, </a:t>
            </a:r>
            <a:r>
              <a:rPr lang="en-US" sz="32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M,</a:t>
            </a: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the tuple:   </a:t>
            </a:r>
          </a:p>
          <a:p>
            <a:pPr marL="741611" marR="0" lvl="1" indent="-29711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–"/>
            </a:pPr>
            <a:r>
              <a:rPr lang="en-US" sz="2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set of states.</a:t>
            </a:r>
          </a:p>
          <a:p>
            <a:pPr marL="741611" marR="0" lvl="1" indent="-29711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–"/>
            </a:pPr>
            <a:r>
              <a:rPr lang="en-US" sz="2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set of actions.</a:t>
            </a:r>
          </a:p>
          <a:p>
            <a:pPr marL="741611" marR="0" lvl="1" indent="-29711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–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		  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of admissible state-action pairs.</a:t>
            </a:r>
          </a:p>
          <a:p>
            <a:pPr marL="741611" marR="0" lvl="1" indent="-29711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–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: probability of transition.</a:t>
            </a:r>
          </a:p>
          <a:p>
            <a:pPr marL="741611" marR="0" lvl="1" indent="-29711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–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: expected reward.</a:t>
            </a:r>
          </a:p>
          <a:p>
            <a:pPr marL="342725" marR="0" lvl="0" indent="-342725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Policy                  (can be stochastic)                                                       </a:t>
            </a:r>
          </a:p>
          <a:p>
            <a:pPr marL="342725" marR="0" lvl="0" indent="-342725" algn="l" rtl="0">
              <a:spcBef>
                <a:spcPts val="64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Maximize total expected </a:t>
            </a:r>
            <a:r>
              <a:rPr lang="en-US" sz="32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725" lvl="2" indent="-342725">
              <a:spcBef>
                <a:spcPts val="64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an </a:t>
            </a:r>
            <a:r>
              <a:rPr lang="en-US" sz="3200" i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</a:t>
            </a:r>
            <a:endParaRPr lang="en-US" sz="3200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5839" y="1355183"/>
            <a:ext cx="3041279" cy="76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8055" y="3033228"/>
            <a:ext cx="1320480" cy="38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9315" y="3544447"/>
            <a:ext cx="2073600" cy="40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3066" y="4049248"/>
            <a:ext cx="1447200" cy="36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23050" y="4585046"/>
            <a:ext cx="1429866" cy="31107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3715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MDP Example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dt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Shape 200" descr="symm-grid-fu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9679" y="1143479"/>
            <a:ext cx="3936959" cy="3935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Shape 201"/>
          <p:cNvGrpSpPr/>
          <p:nvPr/>
        </p:nvGrpSpPr>
        <p:grpSpPr>
          <a:xfrm>
            <a:off x="6445441" y="2743489"/>
            <a:ext cx="1973354" cy="1969746"/>
            <a:chOff x="2112" y="480"/>
            <a:chExt cx="1242" cy="1240"/>
          </a:xfrm>
        </p:grpSpPr>
        <p:cxnSp>
          <p:nvCxnSpPr>
            <p:cNvPr id="202" name="Shape 202"/>
            <p:cNvCxnSpPr/>
            <p:nvPr/>
          </p:nvCxnSpPr>
          <p:spPr>
            <a:xfrm>
              <a:off x="2736" y="719"/>
              <a:ext cx="0" cy="76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203" name="Shape 203"/>
            <p:cNvCxnSpPr/>
            <p:nvPr/>
          </p:nvCxnSpPr>
          <p:spPr>
            <a:xfrm>
              <a:off x="2352" y="1103"/>
              <a:ext cx="767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sp>
          <p:nvSpPr>
            <p:cNvPr id="204" name="Shape 204"/>
            <p:cNvSpPr txBox="1"/>
            <p:nvPr/>
          </p:nvSpPr>
          <p:spPr>
            <a:xfrm>
              <a:off x="2639" y="480"/>
              <a:ext cx="212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3168" y="1007"/>
              <a:ext cx="186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</a:p>
          </p:txBody>
        </p:sp>
        <p:sp>
          <p:nvSpPr>
            <p:cNvPr id="206" name="Shape 206"/>
            <p:cNvSpPr txBox="1"/>
            <p:nvPr/>
          </p:nvSpPr>
          <p:spPr>
            <a:xfrm>
              <a:off x="2639" y="1488"/>
              <a:ext cx="184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207" name="Shape 207"/>
            <p:cNvSpPr txBox="1"/>
            <p:nvPr/>
          </p:nvSpPr>
          <p:spPr>
            <a:xfrm>
              <a:off x="2112" y="1007"/>
              <a:ext cx="253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</a:p>
          </p:txBody>
        </p:sp>
      </p:grpSp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9200" y="1294696"/>
            <a:ext cx="2439360" cy="61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2145600" y="2394972"/>
            <a:ext cx="204479" cy="28947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3889441" y="4110192"/>
            <a:ext cx="204479" cy="2909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383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81728" y="275070"/>
            <a:ext cx="8231040" cy="872732"/>
          </a:xfrm>
        </p:spPr>
        <p:txBody>
          <a:bodyPr/>
          <a:lstStyle/>
          <a:p>
            <a:r>
              <a:rPr lang="en-US" dirty="0" smtClean="0"/>
              <a:t>The Agent-Environment Interface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1595200"/>
            <a:ext cx="5462588" cy="1905000"/>
          </a:xfrm>
          <a:prstGeom prst="rect">
            <a:avLst/>
          </a:prstGeom>
          <a:noFill/>
        </p:spPr>
      </p:pic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1812925" y="3665590"/>
          <a:ext cx="6519863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Equation" r:id="rId5" imgW="4114080" imgH="1106280" progId="Equation.3">
                  <p:embed/>
                </p:oleObj>
              </mc:Choice>
              <mc:Fallback>
                <p:oleObj name="Equation" r:id="rId5" imgW="4114080" imgH="1106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3665590"/>
                        <a:ext cx="6519863" cy="176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grpSp>
        <p:nvGrpSpPr>
          <p:cNvPr id="44" name="Group 5"/>
          <p:cNvGrpSpPr>
            <a:grpSpLocks/>
          </p:cNvGrpSpPr>
          <p:nvPr/>
        </p:nvGrpSpPr>
        <p:grpSpPr bwMode="auto">
          <a:xfrm>
            <a:off x="1153296" y="5429340"/>
            <a:ext cx="6738938" cy="639763"/>
            <a:chOff x="576" y="3533"/>
            <a:chExt cx="4245" cy="403"/>
          </a:xfrm>
        </p:grpSpPr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1617" y="3803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48" name="Oval 7"/>
            <p:cNvSpPr>
              <a:spLocks noChangeArrowheads="1"/>
            </p:cNvSpPr>
            <p:nvPr/>
          </p:nvSpPr>
          <p:spPr bwMode="auto">
            <a:xfrm>
              <a:off x="2732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9" name="Oval 8"/>
            <p:cNvSpPr>
              <a:spLocks noChangeArrowheads="1"/>
            </p:cNvSpPr>
            <p:nvPr/>
          </p:nvSpPr>
          <p:spPr bwMode="auto">
            <a:xfrm>
              <a:off x="3673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0" name="Oval 9"/>
            <p:cNvSpPr>
              <a:spLocks noChangeArrowheads="1"/>
            </p:cNvSpPr>
            <p:nvPr/>
          </p:nvSpPr>
          <p:spPr bwMode="auto">
            <a:xfrm>
              <a:off x="1178" y="3585"/>
              <a:ext cx="336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1" name="Line 10"/>
            <p:cNvSpPr>
              <a:spLocks noChangeShapeType="1"/>
            </p:cNvSpPr>
            <p:nvPr/>
          </p:nvSpPr>
          <p:spPr bwMode="auto">
            <a:xfrm>
              <a:off x="1521" y="3750"/>
              <a:ext cx="59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2" name="Oval 11"/>
            <p:cNvSpPr>
              <a:spLocks noChangeArrowheads="1"/>
            </p:cNvSpPr>
            <p:nvPr/>
          </p:nvSpPr>
          <p:spPr bwMode="auto">
            <a:xfrm>
              <a:off x="1784" y="3725"/>
              <a:ext cx="57" cy="5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3" name="Oval 12"/>
            <p:cNvSpPr>
              <a:spLocks noChangeArrowheads="1"/>
            </p:cNvSpPr>
            <p:nvPr/>
          </p:nvSpPr>
          <p:spPr bwMode="auto">
            <a:xfrm>
              <a:off x="2119" y="3585"/>
              <a:ext cx="336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>
              <a:off x="2462" y="3750"/>
              <a:ext cx="59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5" name="Oval 14"/>
            <p:cNvSpPr>
              <a:spLocks noChangeArrowheads="1"/>
            </p:cNvSpPr>
            <p:nvPr/>
          </p:nvSpPr>
          <p:spPr bwMode="auto">
            <a:xfrm>
              <a:off x="3060" y="3585"/>
              <a:ext cx="335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6" name="Oval 15"/>
            <p:cNvSpPr>
              <a:spLocks noChangeArrowheads="1"/>
            </p:cNvSpPr>
            <p:nvPr/>
          </p:nvSpPr>
          <p:spPr bwMode="auto">
            <a:xfrm>
              <a:off x="4001" y="3585"/>
              <a:ext cx="335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7" name="Line 16"/>
            <p:cNvSpPr>
              <a:spLocks noChangeShapeType="1"/>
            </p:cNvSpPr>
            <p:nvPr/>
          </p:nvSpPr>
          <p:spPr bwMode="auto">
            <a:xfrm>
              <a:off x="3402" y="3750"/>
              <a:ext cx="59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8" name="Line 17"/>
            <p:cNvSpPr>
              <a:spLocks noChangeShapeType="1"/>
            </p:cNvSpPr>
            <p:nvPr/>
          </p:nvSpPr>
          <p:spPr bwMode="auto">
            <a:xfrm flipH="1">
              <a:off x="961" y="3750"/>
              <a:ext cx="2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9" name="Rectangle 18"/>
            <p:cNvSpPr>
              <a:spLocks noChangeArrowheads="1"/>
            </p:cNvSpPr>
            <p:nvPr/>
          </p:nvSpPr>
          <p:spPr bwMode="auto">
            <a:xfrm>
              <a:off x="576" y="3582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60" name="Rectangle 19"/>
            <p:cNvSpPr>
              <a:spLocks noChangeArrowheads="1"/>
            </p:cNvSpPr>
            <p:nvPr/>
          </p:nvSpPr>
          <p:spPr bwMode="auto">
            <a:xfrm>
              <a:off x="1287" y="3666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61" name="Rectangle 20"/>
            <p:cNvSpPr>
              <a:spLocks noChangeArrowheads="1"/>
            </p:cNvSpPr>
            <p:nvPr/>
          </p:nvSpPr>
          <p:spPr bwMode="auto">
            <a:xfrm>
              <a:off x="1344" y="3744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62" name="Rectangle 21"/>
            <p:cNvSpPr>
              <a:spLocks noChangeArrowheads="1"/>
            </p:cNvSpPr>
            <p:nvPr/>
          </p:nvSpPr>
          <p:spPr bwMode="auto">
            <a:xfrm>
              <a:off x="1553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63" name="Rectangle 22"/>
            <p:cNvSpPr>
              <a:spLocks noChangeArrowheads="1"/>
            </p:cNvSpPr>
            <p:nvPr/>
          </p:nvSpPr>
          <p:spPr bwMode="auto">
            <a:xfrm>
              <a:off x="1845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1902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+1</a:t>
              </a:r>
            </a:p>
          </p:txBody>
        </p:sp>
        <p:sp>
          <p:nvSpPr>
            <p:cNvPr id="65" name="Rectangle 24"/>
            <p:cNvSpPr>
              <a:spLocks noChangeArrowheads="1"/>
            </p:cNvSpPr>
            <p:nvPr/>
          </p:nvSpPr>
          <p:spPr bwMode="auto">
            <a:xfrm>
              <a:off x="2160" y="3630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66" name="Rectangle 25"/>
            <p:cNvSpPr>
              <a:spLocks noChangeArrowheads="1"/>
            </p:cNvSpPr>
            <p:nvPr/>
          </p:nvSpPr>
          <p:spPr bwMode="auto">
            <a:xfrm>
              <a:off x="2217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 </a:t>
              </a:r>
              <a:r>
                <a:rPr lang="en-US" sz="1600" dirty="0">
                  <a:latin typeface="Times" pitchFamily="-84" charset="0"/>
                </a:rPr>
                <a:t>+1</a:t>
              </a:r>
            </a:p>
          </p:txBody>
        </p:sp>
        <p:sp>
          <p:nvSpPr>
            <p:cNvPr id="67" name="Rectangle 26"/>
            <p:cNvSpPr>
              <a:spLocks noChangeArrowheads="1"/>
            </p:cNvSpPr>
            <p:nvPr/>
          </p:nvSpPr>
          <p:spPr bwMode="auto">
            <a:xfrm>
              <a:off x="2522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+1</a:t>
              </a:r>
            </a:p>
          </p:txBody>
        </p:sp>
        <p:sp>
          <p:nvSpPr>
            <p:cNvPr id="68" name="Rectangle 27"/>
            <p:cNvSpPr>
              <a:spLocks noChangeArrowheads="1"/>
            </p:cNvSpPr>
            <p:nvPr/>
          </p:nvSpPr>
          <p:spPr bwMode="auto">
            <a:xfrm>
              <a:off x="2458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69" name="Rectangle 28"/>
            <p:cNvSpPr>
              <a:spLocks noChangeArrowheads="1"/>
            </p:cNvSpPr>
            <p:nvPr/>
          </p:nvSpPr>
          <p:spPr bwMode="auto">
            <a:xfrm>
              <a:off x="2757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70" name="Rectangle 29"/>
            <p:cNvSpPr>
              <a:spLocks noChangeArrowheads="1"/>
            </p:cNvSpPr>
            <p:nvPr/>
          </p:nvSpPr>
          <p:spPr bwMode="auto">
            <a:xfrm>
              <a:off x="2814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+2</a:t>
              </a:r>
            </a:p>
          </p:txBody>
        </p:sp>
        <p:sp>
          <p:nvSpPr>
            <p:cNvPr id="71" name="Rectangle 30"/>
            <p:cNvSpPr>
              <a:spLocks noChangeArrowheads="1"/>
            </p:cNvSpPr>
            <p:nvPr/>
          </p:nvSpPr>
          <p:spPr bwMode="auto">
            <a:xfrm>
              <a:off x="3092" y="3629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72" name="Rectangle 31"/>
            <p:cNvSpPr>
              <a:spLocks noChangeArrowheads="1"/>
            </p:cNvSpPr>
            <p:nvPr/>
          </p:nvSpPr>
          <p:spPr bwMode="auto">
            <a:xfrm>
              <a:off x="315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+2</a:t>
              </a:r>
            </a:p>
          </p:txBody>
        </p:sp>
        <p:sp>
          <p:nvSpPr>
            <p:cNvPr id="73" name="Rectangle 32"/>
            <p:cNvSpPr>
              <a:spLocks noChangeArrowheads="1"/>
            </p:cNvSpPr>
            <p:nvPr/>
          </p:nvSpPr>
          <p:spPr bwMode="auto">
            <a:xfrm>
              <a:off x="3486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+2</a:t>
              </a:r>
            </a:p>
          </p:txBody>
        </p:sp>
        <p:sp>
          <p:nvSpPr>
            <p:cNvPr id="74" name="Rectangle 33"/>
            <p:cNvSpPr>
              <a:spLocks noChangeArrowheads="1"/>
            </p:cNvSpPr>
            <p:nvPr/>
          </p:nvSpPr>
          <p:spPr bwMode="auto">
            <a:xfrm>
              <a:off x="3422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75" name="Rectangle 34"/>
            <p:cNvSpPr>
              <a:spLocks noChangeArrowheads="1"/>
            </p:cNvSpPr>
            <p:nvPr/>
          </p:nvSpPr>
          <p:spPr bwMode="auto">
            <a:xfrm>
              <a:off x="3696" y="3552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76" name="Rectangle 35"/>
            <p:cNvSpPr>
              <a:spLocks noChangeArrowheads="1"/>
            </p:cNvSpPr>
            <p:nvPr/>
          </p:nvSpPr>
          <p:spPr bwMode="auto">
            <a:xfrm>
              <a:off x="3753" y="3630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77" name="Rectangle 36"/>
            <p:cNvSpPr>
              <a:spLocks noChangeArrowheads="1"/>
            </p:cNvSpPr>
            <p:nvPr/>
          </p:nvSpPr>
          <p:spPr bwMode="auto">
            <a:xfrm>
              <a:off x="4053" y="3631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78" name="Rectangle 37"/>
            <p:cNvSpPr>
              <a:spLocks noChangeArrowheads="1"/>
            </p:cNvSpPr>
            <p:nvPr/>
          </p:nvSpPr>
          <p:spPr bwMode="auto">
            <a:xfrm>
              <a:off x="411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+3</a:t>
              </a:r>
            </a:p>
          </p:txBody>
        </p:sp>
        <p:sp>
          <p:nvSpPr>
            <p:cNvPr id="79" name="Line 38"/>
            <p:cNvSpPr>
              <a:spLocks noChangeShapeType="1"/>
            </p:cNvSpPr>
            <p:nvPr/>
          </p:nvSpPr>
          <p:spPr bwMode="auto">
            <a:xfrm flipH="1">
              <a:off x="4347" y="3750"/>
              <a:ext cx="21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0" name="Rectangle 39"/>
            <p:cNvSpPr>
              <a:spLocks noChangeArrowheads="1"/>
            </p:cNvSpPr>
            <p:nvPr/>
          </p:nvSpPr>
          <p:spPr bwMode="auto">
            <a:xfrm>
              <a:off x="4582" y="3589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81" name="Rectangle 40"/>
            <p:cNvSpPr>
              <a:spLocks noChangeArrowheads="1"/>
            </p:cNvSpPr>
            <p:nvPr/>
          </p:nvSpPr>
          <p:spPr bwMode="auto">
            <a:xfrm>
              <a:off x="4404" y="3803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82" name="Rectangle 41"/>
            <p:cNvSpPr>
              <a:spLocks noChangeArrowheads="1"/>
            </p:cNvSpPr>
            <p:nvPr/>
          </p:nvSpPr>
          <p:spPr bwMode="auto">
            <a:xfrm>
              <a:off x="4340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6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1219200" y="2057400"/>
          <a:ext cx="680402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Equation" r:id="rId4" imgW="3300480" imgH="639720" progId="Equation.3">
                  <p:embed/>
                </p:oleObj>
              </mc:Choice>
              <mc:Fallback>
                <p:oleObj name="Equation" r:id="rId4" imgW="3300480" imgH="639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057400"/>
                        <a:ext cx="6804025" cy="1331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Agent Learns a Policy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3910013"/>
            <a:ext cx="7772400" cy="1414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Reinforcement learning methods specify how the agent changes its policy as a result of experience.</a:t>
            </a:r>
          </a:p>
          <a:p>
            <a:pPr>
              <a:lnSpc>
                <a:spcPct val="90000"/>
              </a:lnSpc>
            </a:pPr>
            <a:r>
              <a:rPr lang="en-US" sz="2800"/>
              <a:t>Roughly, the agent’s goal is to get as much reward as it can over the long run.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Basics:</a:t>
            </a:r>
          </a:p>
          <a:p>
            <a:pPr lvl="1"/>
            <a:r>
              <a:rPr lang="en-US" dirty="0" smtClean="0"/>
              <a:t> Reinforcement Learning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Deep RL</a:t>
            </a:r>
          </a:p>
          <a:p>
            <a:r>
              <a:rPr lang="en-US" dirty="0"/>
              <a:t> </a:t>
            </a:r>
            <a:r>
              <a:rPr lang="en-US" dirty="0" smtClean="0"/>
              <a:t>Fine Grained Action Repeat</a:t>
            </a:r>
          </a:p>
          <a:p>
            <a:r>
              <a:rPr lang="en-US" dirty="0"/>
              <a:t> </a:t>
            </a:r>
            <a:r>
              <a:rPr lang="en-US" dirty="0" smtClean="0"/>
              <a:t>Attend, Adapt and Transfer</a:t>
            </a:r>
          </a:p>
          <a:p>
            <a:r>
              <a:rPr lang="en-US" dirty="0"/>
              <a:t> </a:t>
            </a:r>
            <a:r>
              <a:rPr lang="en-US" dirty="0" smtClean="0"/>
              <a:t>Hierarchical RL with deep representations </a:t>
            </a:r>
          </a:p>
          <a:p>
            <a:r>
              <a:rPr lang="en-US" dirty="0"/>
              <a:t> </a:t>
            </a: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5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and Rewards</a:t>
            </a: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Is a scalar reward signal an adequate notion of a goal?—maybe not, but it is surprisingly flexible.</a:t>
            </a:r>
          </a:p>
          <a:p>
            <a:r>
              <a:rPr lang="en-US" dirty="0" smtClean="0"/>
              <a:t>A goal should specify what we want to achieve, not how we want to achieve it.</a:t>
            </a:r>
          </a:p>
          <a:p>
            <a:r>
              <a:rPr lang="en-US" dirty="0" smtClean="0"/>
              <a:t>A goal must be outside the agent’s direct control—thus outside the agent.</a:t>
            </a:r>
          </a:p>
          <a:p>
            <a:r>
              <a:rPr lang="en-US" dirty="0" smtClean="0"/>
              <a:t>The agent must be able to measure success:</a:t>
            </a:r>
          </a:p>
          <a:p>
            <a:pPr lvl="1"/>
            <a:r>
              <a:rPr lang="en-US" dirty="0" smtClean="0"/>
              <a:t>explicitly;</a:t>
            </a:r>
          </a:p>
          <a:p>
            <a:pPr lvl="1"/>
            <a:r>
              <a:rPr lang="en-US" dirty="0" smtClean="0"/>
              <a:t>frequently during its lifespan.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24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Returns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914400" y="2971800"/>
          <a:ext cx="774382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Equation" r:id="rId4" imgW="4050000" imgH="447840" progId="">
                  <p:embed/>
                </p:oleObj>
              </mc:Choice>
              <mc:Fallback>
                <p:oleObj name="Equation" r:id="rId4" imgW="4050000" imgH="4478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7743825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857250" y="3906838"/>
            <a:ext cx="70373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" pitchFamily="-84" charset="0"/>
              </a:rPr>
              <a:t>Episodic tasks</a:t>
            </a:r>
            <a:r>
              <a:rPr lang="en-US" sz="2400" dirty="0">
                <a:latin typeface="Times" pitchFamily="-84" charset="0"/>
              </a:rPr>
              <a:t>: interaction breaks naturally into episodes, e.g., plays of a game, trips through a maze. </a:t>
            </a:r>
          </a:p>
        </p:txBody>
      </p:sp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3277401" y="4879976"/>
          <a:ext cx="353853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Equation" r:id="rId6" imgW="1435320" imgH="191880" progId="">
                  <p:embed/>
                </p:oleObj>
              </mc:Choice>
              <mc:Fallback>
                <p:oleObj name="Equation" r:id="rId6" imgW="1435320" imgH="191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401" y="4879976"/>
                        <a:ext cx="3538538" cy="49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857250" y="5376863"/>
            <a:ext cx="80835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" pitchFamily="-84" charset="0"/>
              </a:rPr>
              <a:t>where </a:t>
            </a:r>
            <a:r>
              <a:rPr lang="en-US" sz="2400" i="1" dirty="0">
                <a:latin typeface="Times" pitchFamily="-84" charset="0"/>
              </a:rPr>
              <a:t>T</a:t>
            </a:r>
            <a:r>
              <a:rPr lang="en-US" sz="2400" dirty="0">
                <a:latin typeface="Times" pitchFamily="-84" charset="0"/>
              </a:rPr>
              <a:t> is a final time step at which a </a:t>
            </a:r>
            <a:r>
              <a:rPr lang="en-US" sz="2400" b="1" dirty="0">
                <a:latin typeface="Times" pitchFamily="-84" charset="0"/>
              </a:rPr>
              <a:t>terminal state </a:t>
            </a:r>
            <a:r>
              <a:rPr lang="en-US" sz="2400" dirty="0">
                <a:latin typeface="Times" pitchFamily="-84" charset="0"/>
              </a:rPr>
              <a:t>is reached, ending an episode.</a:t>
            </a:r>
          </a:p>
        </p:txBody>
      </p:sp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1449388" y="1341438"/>
          <a:ext cx="6435725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Equation" r:id="rId8" imgW="2882096" imgH="634954" progId="Equation.3">
                  <p:embed/>
                </p:oleObj>
              </mc:Choice>
              <mc:Fallback>
                <p:oleObj name="Equation" r:id="rId8" imgW="2882096" imgH="63495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1341438"/>
                        <a:ext cx="6435725" cy="143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0645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Returns for Continuing Tasks</a:t>
            </a:r>
          </a:p>
        </p:txBody>
      </p:sp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345621" y="1579563"/>
            <a:ext cx="788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baseline="0" dirty="0"/>
              <a:t>Continuing tasks</a:t>
            </a:r>
            <a:r>
              <a:rPr lang="en-US" sz="2400" baseline="0" dirty="0"/>
              <a:t>: interaction does not have natural episodes.  </a:t>
            </a: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345621" y="2481263"/>
            <a:ext cx="2647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baseline="0" dirty="0"/>
              <a:t>Discounted return</a:t>
            </a:r>
            <a:r>
              <a:rPr lang="en-US" sz="2400" baseline="0" dirty="0"/>
              <a:t>:</a:t>
            </a:r>
          </a:p>
        </p:txBody>
      </p:sp>
      <p:graphicFrame>
        <p:nvGraphicFramePr>
          <p:cNvPr id="6162" name="Object 18"/>
          <p:cNvGraphicFramePr>
            <a:graphicFrameLocks noChangeAspect="1"/>
          </p:cNvGraphicFramePr>
          <p:nvPr/>
        </p:nvGraphicFramePr>
        <p:xfrm>
          <a:off x="1689100" y="2997200"/>
          <a:ext cx="6173788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Equation" r:id="rId3" imgW="2934720" imgH="639720" progId="Equation.3">
                  <p:embed/>
                </p:oleObj>
              </mc:Choice>
              <mc:Fallback>
                <p:oleObj name="Equation" r:id="rId3" imgW="2934720" imgH="639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2997200"/>
                        <a:ext cx="6173788" cy="1357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3" name="Object 19"/>
          <p:cNvGraphicFramePr>
            <a:graphicFrameLocks noChangeAspect="1"/>
          </p:cNvGraphicFramePr>
          <p:nvPr/>
        </p:nvGraphicFramePr>
        <p:xfrm>
          <a:off x="2241550" y="5080000"/>
          <a:ext cx="450056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Equation" r:id="rId5" imgW="2175840" imgH="164520" progId="Equation.3">
                  <p:embed/>
                </p:oleObj>
              </mc:Choice>
              <mc:Fallback>
                <p:oleObj name="Equation" r:id="rId5" imgW="2175840" imgH="16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5080000"/>
                        <a:ext cx="4500563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3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Functions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Expected future rewards starting from a state (or state-action pair) and following policy</a:t>
            </a:r>
            <a:r>
              <a:rPr lang="en-US" i="1" dirty="0" smtClean="0">
                <a:latin typeface="Times New Roman"/>
                <a:cs typeface="Times New Roman"/>
              </a:rPr>
              <a:t> π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317603"/>
              </p:ext>
            </p:extLst>
          </p:nvPr>
        </p:nvGraphicFramePr>
        <p:xfrm>
          <a:off x="2432050" y="2692012"/>
          <a:ext cx="41671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" name="Equation" r:id="rId3" imgW="2235200" imgH="685800" progId="Equation.3">
                  <p:embed/>
                </p:oleObj>
              </mc:Choice>
              <mc:Fallback>
                <p:oleObj name="Equation" r:id="rId3" imgW="2235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50" y="2692012"/>
                        <a:ext cx="4167188" cy="12779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99669"/>
              </p:ext>
            </p:extLst>
          </p:nvPr>
        </p:nvGraphicFramePr>
        <p:xfrm>
          <a:off x="2158423" y="3969949"/>
          <a:ext cx="452120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" name="Equation" r:id="rId5" imgW="2425700" imgH="685800" progId="Equation.3">
                  <p:embed/>
                </p:oleObj>
              </mc:Choice>
              <mc:Fallback>
                <p:oleObj name="Equation" r:id="rId5" imgW="24257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8423" y="3969949"/>
                        <a:ext cx="4521200" cy="12795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6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 for a Policy</a:t>
            </a:r>
            <a:r>
              <a:rPr lang="en-US" dirty="0" smtClean="0"/>
              <a:t> </a:t>
            </a:r>
            <a:r>
              <a:rPr lang="en-US" dirty="0" err="1" smtClean="0"/>
              <a:t>π</a:t>
            </a:r>
            <a:endParaRPr lang="en-US" dirty="0"/>
          </a:p>
        </p:txBody>
      </p:sp>
      <p:sp>
        <p:nvSpPr>
          <p:cNvPr id="36898" name="Rectangle 34"/>
          <p:cNvSpPr>
            <a:spLocks noChangeArrowheads="1"/>
          </p:cNvSpPr>
          <p:nvPr/>
        </p:nvSpPr>
        <p:spPr bwMode="auto">
          <a:xfrm>
            <a:off x="2120900" y="3784600"/>
            <a:ext cx="4114800" cy="1244600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689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51705"/>
              </p:ext>
            </p:extLst>
          </p:nvPr>
        </p:nvGraphicFramePr>
        <p:xfrm>
          <a:off x="2343150" y="1875418"/>
          <a:ext cx="4443413" cy="151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name="Equation" r:id="rId3" imgW="2111760" imgH="712800" progId="Equation.3">
                  <p:embed/>
                </p:oleObj>
              </mc:Choice>
              <mc:Fallback>
                <p:oleObj name="Equation" r:id="rId3" imgW="2111760" imgH="7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1875418"/>
                        <a:ext cx="4443413" cy="1516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2" name="Rectangle 28"/>
          <p:cNvSpPr>
            <a:spLocks noChangeArrowheads="1"/>
          </p:cNvSpPr>
          <p:nvPr/>
        </p:nvSpPr>
        <p:spPr bwMode="auto">
          <a:xfrm>
            <a:off x="1085850" y="1447800"/>
            <a:ext cx="2105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aseline="0"/>
              <a:t>The basic idea: </a:t>
            </a:r>
          </a:p>
        </p:txBody>
      </p:sp>
      <p:sp>
        <p:nvSpPr>
          <p:cNvPr id="36894" name="Rectangle 30"/>
          <p:cNvSpPr>
            <a:spLocks noChangeArrowheads="1"/>
          </p:cNvSpPr>
          <p:nvPr/>
        </p:nvSpPr>
        <p:spPr bwMode="auto">
          <a:xfrm>
            <a:off x="1085850" y="3840163"/>
            <a:ext cx="66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aseline="0"/>
              <a:t>So: </a:t>
            </a:r>
          </a:p>
        </p:txBody>
      </p:sp>
      <p:graphicFrame>
        <p:nvGraphicFramePr>
          <p:cNvPr id="36895" name="Object 31"/>
          <p:cNvGraphicFramePr>
            <a:graphicFrameLocks noChangeAspect="1"/>
          </p:cNvGraphicFramePr>
          <p:nvPr/>
        </p:nvGraphicFramePr>
        <p:xfrm>
          <a:off x="2343150" y="3922713"/>
          <a:ext cx="37496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Equation" r:id="rId5" imgW="2029680" imgH="511920" progId="Equation.3">
                  <p:embed/>
                </p:oleObj>
              </mc:Choice>
              <mc:Fallback>
                <p:oleObj name="Equation" r:id="rId5" imgW="2029680" imgH="511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3922713"/>
                        <a:ext cx="3749675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1085850" y="5046663"/>
            <a:ext cx="477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aseline="0"/>
              <a:t>Or, without the expectation operator: </a:t>
            </a:r>
          </a:p>
        </p:txBody>
      </p:sp>
      <p:graphicFrame>
        <p:nvGraphicFramePr>
          <p:cNvPr id="36897" name="Object 33"/>
          <p:cNvGraphicFramePr>
            <a:graphicFrameLocks noChangeAspect="1"/>
          </p:cNvGraphicFramePr>
          <p:nvPr/>
        </p:nvGraphicFramePr>
        <p:xfrm>
          <a:off x="2366963" y="5676900"/>
          <a:ext cx="4576762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Equation" r:id="rId7" imgW="2377080" imgH="319680" progId="Equation.3">
                  <p:embed/>
                </p:oleObj>
              </mc:Choice>
              <mc:Fallback>
                <p:oleObj name="Equation" r:id="rId7" imgW="2377080" imgH="31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5676900"/>
                        <a:ext cx="4576762" cy="633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Bellman.jpe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7080" y="2655094"/>
            <a:ext cx="1816920" cy="2535237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RL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Learn an optimal </a:t>
            </a:r>
            <a:r>
              <a:rPr lang="en-US" i="1" dirty="0" smtClean="0"/>
              <a:t>policy</a:t>
            </a:r>
            <a:r>
              <a:rPr lang="en-US" dirty="0"/>
              <a:t> </a:t>
            </a:r>
            <a:r>
              <a:rPr lang="en-US" dirty="0" smtClean="0"/>
              <a:t>– a mapping from states to actions such that no other policy has a higher long term reward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B8C7A08-CF79-1E45-B1D2-B9BC32D377D2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1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Optimal Value Functions</a:t>
            </a:r>
            <a:endParaRPr lang="en-US" dirty="0"/>
          </a:p>
        </p:txBody>
      </p:sp>
      <p:sp>
        <p:nvSpPr>
          <p:cNvPr id="33796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finite </a:t>
            </a:r>
            <a:r>
              <a:rPr lang="en-US" dirty="0" err="1" smtClean="0"/>
              <a:t>MDPs</a:t>
            </a:r>
            <a:r>
              <a:rPr lang="en-US" dirty="0" smtClean="0"/>
              <a:t>, policies can be partially ordered: </a:t>
            </a:r>
          </a:p>
          <a:p>
            <a:endParaRPr lang="en-US" dirty="0" smtClean="0"/>
          </a:p>
          <a:p>
            <a:r>
              <a:rPr lang="en-US" dirty="0" smtClean="0"/>
              <a:t>There is always at least one (and possibly many)  policies that is better than or equal to all the others. This is an optimal policy. We denote them all </a:t>
            </a:r>
            <a:r>
              <a:rPr lang="en-US" i="1" dirty="0" err="1" smtClean="0">
                <a:latin typeface="Times"/>
                <a:cs typeface="Times"/>
              </a:rPr>
              <a:t>π</a:t>
            </a:r>
            <a:r>
              <a:rPr lang="en-US" i="1" dirty="0" smtClean="0">
                <a:latin typeface="Times"/>
                <a:cs typeface="Times"/>
              </a:rPr>
              <a:t>*</a:t>
            </a:r>
            <a:r>
              <a:rPr lang="en-US" dirty="0" smtClean="0"/>
              <a:t>.</a:t>
            </a:r>
          </a:p>
          <a:p>
            <a:pPr marL="20320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720850" y="2468180"/>
          <a:ext cx="64055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3" imgW="3071880" imgH="191880" progId="Equation.3">
                  <p:embed/>
                </p:oleObj>
              </mc:Choice>
              <mc:Fallback>
                <p:oleObj name="Equation" r:id="rId3" imgW="3071880" imgH="1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2468180"/>
                        <a:ext cx="6405563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6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Policies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dt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Shape 200" descr="symm-grid-fu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9679" y="1143479"/>
            <a:ext cx="3936959" cy="3935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Shape 201"/>
          <p:cNvGrpSpPr/>
          <p:nvPr/>
        </p:nvGrpSpPr>
        <p:grpSpPr>
          <a:xfrm>
            <a:off x="6445441" y="2743489"/>
            <a:ext cx="1973354" cy="1969746"/>
            <a:chOff x="2112" y="480"/>
            <a:chExt cx="1242" cy="1240"/>
          </a:xfrm>
        </p:grpSpPr>
        <p:cxnSp>
          <p:nvCxnSpPr>
            <p:cNvPr id="202" name="Shape 202"/>
            <p:cNvCxnSpPr/>
            <p:nvPr/>
          </p:nvCxnSpPr>
          <p:spPr>
            <a:xfrm>
              <a:off x="2736" y="719"/>
              <a:ext cx="0" cy="76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203" name="Shape 203"/>
            <p:cNvCxnSpPr/>
            <p:nvPr/>
          </p:nvCxnSpPr>
          <p:spPr>
            <a:xfrm>
              <a:off x="2352" y="1103"/>
              <a:ext cx="767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sp>
          <p:nvSpPr>
            <p:cNvPr id="204" name="Shape 204"/>
            <p:cNvSpPr txBox="1"/>
            <p:nvPr/>
          </p:nvSpPr>
          <p:spPr>
            <a:xfrm>
              <a:off x="2639" y="480"/>
              <a:ext cx="212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3168" y="1007"/>
              <a:ext cx="186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</a:p>
          </p:txBody>
        </p:sp>
        <p:sp>
          <p:nvSpPr>
            <p:cNvPr id="206" name="Shape 206"/>
            <p:cNvSpPr txBox="1"/>
            <p:nvPr/>
          </p:nvSpPr>
          <p:spPr>
            <a:xfrm>
              <a:off x="2639" y="1488"/>
              <a:ext cx="184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</a:p>
          </p:txBody>
        </p:sp>
        <p:sp>
          <p:nvSpPr>
            <p:cNvPr id="207" name="Shape 207"/>
            <p:cNvSpPr txBox="1"/>
            <p:nvPr/>
          </p:nvSpPr>
          <p:spPr>
            <a:xfrm>
              <a:off x="2112" y="1007"/>
              <a:ext cx="253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</a:p>
          </p:txBody>
        </p:sp>
      </p:grpSp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9200" y="1294696"/>
            <a:ext cx="2439360" cy="61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2145600" y="2394972"/>
            <a:ext cx="204479" cy="28947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3889441" y="4110192"/>
            <a:ext cx="204479" cy="2909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1712160" y="1530882"/>
            <a:ext cx="3134880" cy="31121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08" y="120000"/>
                </a:moveTo>
                <a:cubicBezTo>
                  <a:pt x="1304" y="113432"/>
                  <a:pt x="0" y="106864"/>
                  <a:pt x="2608" y="104237"/>
                </a:cubicBezTo>
                <a:cubicBezTo>
                  <a:pt x="5217" y="101610"/>
                  <a:pt x="15465" y="109867"/>
                  <a:pt x="18260" y="104237"/>
                </a:cubicBezTo>
                <a:cubicBezTo>
                  <a:pt x="21055" y="98608"/>
                  <a:pt x="16211" y="75996"/>
                  <a:pt x="19378" y="70461"/>
                </a:cubicBezTo>
                <a:cubicBezTo>
                  <a:pt x="22546" y="64925"/>
                  <a:pt x="34285" y="76184"/>
                  <a:pt x="37267" y="71024"/>
                </a:cubicBezTo>
                <a:cubicBezTo>
                  <a:pt x="40248" y="65863"/>
                  <a:pt x="34472" y="44753"/>
                  <a:pt x="37267" y="39499"/>
                </a:cubicBezTo>
                <a:cubicBezTo>
                  <a:pt x="40062" y="34245"/>
                  <a:pt x="51242" y="42595"/>
                  <a:pt x="54037" y="39499"/>
                </a:cubicBezTo>
                <a:cubicBezTo>
                  <a:pt x="56832" y="36403"/>
                  <a:pt x="46024" y="24394"/>
                  <a:pt x="54037" y="20922"/>
                </a:cubicBezTo>
                <a:cubicBezTo>
                  <a:pt x="62049" y="17451"/>
                  <a:pt x="94099" y="21766"/>
                  <a:pt x="102111" y="18670"/>
                </a:cubicBezTo>
                <a:cubicBezTo>
                  <a:pt x="110124" y="15574"/>
                  <a:pt x="99130" y="4691"/>
                  <a:pt x="102111" y="2345"/>
                </a:cubicBezTo>
                <a:cubicBezTo>
                  <a:pt x="105093" y="0"/>
                  <a:pt x="120000" y="4597"/>
                  <a:pt x="120000" y="4597"/>
                </a:cubicBezTo>
                <a:lnTo>
                  <a:pt x="120000" y="4597"/>
                </a:ln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1810080" y="1591367"/>
            <a:ext cx="3189599" cy="317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222"/>
                </a:moveTo>
                <a:cubicBezTo>
                  <a:pt x="6224" y="117611"/>
                  <a:pt x="12448" y="120000"/>
                  <a:pt x="14828" y="117427"/>
                </a:cubicBezTo>
                <a:cubicBezTo>
                  <a:pt x="17208" y="114854"/>
                  <a:pt x="8238" y="102266"/>
                  <a:pt x="14279" y="99785"/>
                </a:cubicBezTo>
                <a:cubicBezTo>
                  <a:pt x="20320" y="97304"/>
                  <a:pt x="45308" y="108422"/>
                  <a:pt x="51075" y="102542"/>
                </a:cubicBezTo>
                <a:cubicBezTo>
                  <a:pt x="56842" y="96661"/>
                  <a:pt x="40274" y="69831"/>
                  <a:pt x="48878" y="64502"/>
                </a:cubicBezTo>
                <a:cubicBezTo>
                  <a:pt x="57482" y="59173"/>
                  <a:pt x="94645" y="78560"/>
                  <a:pt x="102700" y="70566"/>
                </a:cubicBezTo>
                <a:cubicBezTo>
                  <a:pt x="110755" y="62572"/>
                  <a:pt x="94828" y="25635"/>
                  <a:pt x="97208" y="16539"/>
                </a:cubicBezTo>
                <a:cubicBezTo>
                  <a:pt x="99588" y="7442"/>
                  <a:pt x="113958" y="18744"/>
                  <a:pt x="116979" y="15987"/>
                </a:cubicBezTo>
                <a:cubicBezTo>
                  <a:pt x="119999" y="13231"/>
                  <a:pt x="115331" y="0"/>
                  <a:pt x="115331" y="0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1601279" y="1605770"/>
            <a:ext cx="3447359" cy="3123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50" y="120000"/>
                </a:moveTo>
                <a:cubicBezTo>
                  <a:pt x="2625" y="110654"/>
                  <a:pt x="0" y="101308"/>
                  <a:pt x="3218" y="97570"/>
                </a:cubicBezTo>
                <a:cubicBezTo>
                  <a:pt x="6436" y="93831"/>
                  <a:pt x="16005" y="96822"/>
                  <a:pt x="24558" y="97570"/>
                </a:cubicBezTo>
                <a:cubicBezTo>
                  <a:pt x="33112" y="98317"/>
                  <a:pt x="50642" y="114859"/>
                  <a:pt x="54537" y="102056"/>
                </a:cubicBezTo>
                <a:cubicBezTo>
                  <a:pt x="58433" y="89252"/>
                  <a:pt x="38786" y="34859"/>
                  <a:pt x="47932" y="20747"/>
                </a:cubicBezTo>
                <a:cubicBezTo>
                  <a:pt x="57078" y="6635"/>
                  <a:pt x="98828" y="20841"/>
                  <a:pt x="109414" y="17383"/>
                </a:cubicBezTo>
                <a:cubicBezTo>
                  <a:pt x="120000" y="13925"/>
                  <a:pt x="111446" y="0"/>
                  <a:pt x="111446" y="0"/>
                </a:cubicBezTo>
              </a:path>
            </a:pathLst>
          </a:custGeom>
          <a:noFill/>
          <a:ln w="38100" cap="flat" cmpd="sng">
            <a:solidFill>
              <a:srgbClr val="C2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1736640" y="1408467"/>
            <a:ext cx="3058560" cy="36651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0199"/>
                </a:moveTo>
                <a:cubicBezTo>
                  <a:pt x="9212" y="115099"/>
                  <a:pt x="18424" y="120000"/>
                  <a:pt x="21193" y="112111"/>
                </a:cubicBezTo>
                <a:cubicBezTo>
                  <a:pt x="23961" y="104223"/>
                  <a:pt x="2482" y="70278"/>
                  <a:pt x="16610" y="62868"/>
                </a:cubicBezTo>
                <a:cubicBezTo>
                  <a:pt x="30739" y="55458"/>
                  <a:pt x="91933" y="76414"/>
                  <a:pt x="105966" y="67649"/>
                </a:cubicBezTo>
                <a:cubicBezTo>
                  <a:pt x="120000" y="58884"/>
                  <a:pt x="98615" y="20557"/>
                  <a:pt x="100811" y="10278"/>
                </a:cubicBezTo>
                <a:cubicBezTo>
                  <a:pt x="103007" y="0"/>
                  <a:pt x="119140" y="5976"/>
                  <a:pt x="119140" y="5976"/>
                </a:cubicBezTo>
              </a:path>
            </a:pathLst>
          </a:custGeom>
          <a:noFill/>
          <a:ln w="38100" cap="flat" cmpd="sng">
            <a:solidFill>
              <a:srgbClr val="C2D59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826584" y="5073653"/>
            <a:ext cx="6609502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Many optimal policies possible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Unique optimal </a:t>
            </a:r>
            <a:r>
              <a:rPr lang="en-US" sz="2400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value function</a:t>
            </a:r>
          </a:p>
          <a:p>
            <a:pPr marL="457200" marR="0" lvl="1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Expected utility from a state when acting optimally</a:t>
            </a:r>
          </a:p>
        </p:txBody>
      </p:sp>
    </p:spTree>
    <p:extLst>
      <p:ext uri="{BB962C8B-B14F-4D97-AF65-F5344CB8AC3E}">
        <p14:creationId xmlns:p14="http://schemas.microsoft.com/office/powerpoint/2010/main" val="117998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Optimal Value Functions</a:t>
            </a:r>
            <a:endParaRPr lang="en-US" dirty="0"/>
          </a:p>
        </p:txBody>
      </p:sp>
      <p:sp>
        <p:nvSpPr>
          <p:cNvPr id="33796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finite </a:t>
            </a:r>
            <a:r>
              <a:rPr lang="en-US" dirty="0" err="1" smtClean="0"/>
              <a:t>MDPs</a:t>
            </a:r>
            <a:r>
              <a:rPr lang="en-US" dirty="0" smtClean="0"/>
              <a:t>, policies can be partially ordered: </a:t>
            </a:r>
          </a:p>
          <a:p>
            <a:endParaRPr lang="en-US" dirty="0" smtClean="0"/>
          </a:p>
          <a:p>
            <a:r>
              <a:rPr lang="en-US" dirty="0" smtClean="0"/>
              <a:t>There is always at least one (and possibly many)  policies that is better than or equal to all the others. This is an optimal policy. We denote them all </a:t>
            </a:r>
            <a:r>
              <a:rPr lang="en-US" i="1" dirty="0" err="1" smtClean="0">
                <a:latin typeface="Times"/>
                <a:cs typeface="Times"/>
              </a:rPr>
              <a:t>π</a:t>
            </a:r>
            <a:r>
              <a:rPr lang="en-US" i="1" dirty="0" smtClean="0">
                <a:latin typeface="Times"/>
                <a:cs typeface="Times"/>
              </a:rPr>
              <a:t>*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Optimal policies share the same optimal state-value function: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720850" y="2468180"/>
          <a:ext cx="64055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" name="Equation" r:id="rId3" imgW="3071880" imgH="191880" progId="Equation.3">
                  <p:embed/>
                </p:oleObj>
              </mc:Choice>
              <mc:Fallback>
                <p:oleObj name="Equation" r:id="rId3" imgW="3071880" imgH="1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2468180"/>
                        <a:ext cx="6405563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3062672" y="5671358"/>
          <a:ext cx="41100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Equation" r:id="rId5" imgW="1983960" imgH="237600" progId="Equation.3">
                  <p:embed/>
                </p:oleObj>
              </mc:Choice>
              <mc:Fallback>
                <p:oleObj name="Equation" r:id="rId5" imgW="1983960" imgH="237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672" y="5671358"/>
                        <a:ext cx="4110038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2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RL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Learn an optimal </a:t>
            </a:r>
            <a:r>
              <a:rPr lang="en-US" i="1" dirty="0" smtClean="0"/>
              <a:t>policy</a:t>
            </a:r>
            <a:r>
              <a:rPr lang="en-US" dirty="0"/>
              <a:t> </a:t>
            </a:r>
            <a:r>
              <a:rPr lang="en-US" dirty="0" smtClean="0"/>
              <a:t>– a mapping from states to actions such that no other policy has a higher long term reward</a:t>
            </a:r>
          </a:p>
          <a:p>
            <a:r>
              <a:rPr lang="en-US" dirty="0" smtClean="0"/>
              <a:t> Can learn such a policy directly</a:t>
            </a:r>
          </a:p>
          <a:p>
            <a:r>
              <a:rPr lang="en-US" dirty="0" smtClean="0"/>
              <a:t> Or through estimating an optimal </a:t>
            </a:r>
            <a:r>
              <a:rPr lang="en-US" i="1" dirty="0" smtClean="0"/>
              <a:t>value</a:t>
            </a:r>
            <a:r>
              <a:rPr lang="en-US" dirty="0" smtClean="0"/>
              <a:t> function</a:t>
            </a:r>
          </a:p>
          <a:p>
            <a:r>
              <a:rPr lang="en-US" dirty="0" smtClean="0"/>
              <a:t> Optimal Value function: The estimated long term reward that you would get starting from a state and behaving optimally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B8C7A08-CF79-1E45-B1D2-B9BC32D377D2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1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A form of Trail-and-Error learning</a:t>
            </a:r>
          </a:p>
          <a:p>
            <a:r>
              <a:rPr lang="en-US" dirty="0" smtClean="0"/>
              <a:t> Limited scalar evaluation/rewards </a:t>
            </a:r>
          </a:p>
          <a:p>
            <a:pPr lvl="1"/>
            <a:r>
              <a:rPr lang="en-US" dirty="0" smtClean="0"/>
              <a:t> Falling down hurts</a:t>
            </a:r>
          </a:p>
          <a:p>
            <a:r>
              <a:rPr lang="en-US" dirty="0" smtClean="0"/>
              <a:t> Learn to maximize long-term performance  </a:t>
            </a:r>
            <a:endParaRPr lang="en-US" dirty="0"/>
          </a:p>
        </p:txBody>
      </p:sp>
      <p:pic>
        <p:nvPicPr>
          <p:cNvPr id="4" name="Picture 3" descr="j014902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8917" y="3854700"/>
            <a:ext cx="3130205" cy="208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B8C7A08-CF79-1E45-B1D2-B9BC32D377D2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1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23950" y="275070"/>
            <a:ext cx="7563570" cy="872732"/>
          </a:xfrm>
        </p:spPr>
        <p:txBody>
          <a:bodyPr/>
          <a:lstStyle/>
          <a:p>
            <a:r>
              <a:rPr lang="en-US" sz="4000" dirty="0"/>
              <a:t>Bellman Optimality Equation for </a:t>
            </a:r>
            <a:r>
              <a:rPr lang="en-US" sz="4000" i="1" dirty="0">
                <a:latin typeface="Times"/>
                <a:cs typeface="Times"/>
              </a:rPr>
              <a:t>V*</a:t>
            </a:r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2074863" y="2659063"/>
          <a:ext cx="51435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Equation" r:id="rId3" imgW="2697120" imgH="639720" progId="Equation.3">
                  <p:embed/>
                </p:oleObj>
              </mc:Choice>
              <mc:Fallback>
                <p:oleObj name="Equation" r:id="rId3" imgW="2697120" imgH="639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2659063"/>
                        <a:ext cx="5143500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341590" y="1350963"/>
            <a:ext cx="88024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latin typeface="Times" pitchFamily="-1" charset="0"/>
              </a:rPr>
              <a:t>The value of a state under an optimal policy must equal</a:t>
            </a:r>
          </a:p>
          <a:p>
            <a:pPr eaLnBrk="0" hangingPunct="0"/>
            <a:r>
              <a:rPr lang="en-US" sz="2400" dirty="0">
                <a:latin typeface="Times" pitchFamily="-1" charset="0"/>
              </a:rPr>
              <a:t>the expected return for the best action from that state: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635720" y="4674050"/>
            <a:ext cx="8051800" cy="956410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635720" y="4921422"/>
            <a:ext cx="79038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latin typeface="Times" pitchFamily="-1" charset="0"/>
              </a:rPr>
              <a:t>     is the unique solution of this system </a:t>
            </a:r>
            <a:r>
              <a:rPr lang="en-US" sz="2400" dirty="0" smtClean="0">
                <a:latin typeface="Times" pitchFamily="-1" charset="0"/>
              </a:rPr>
              <a:t>of nonlinear </a:t>
            </a:r>
            <a:r>
              <a:rPr lang="en-US" sz="2400" dirty="0">
                <a:latin typeface="Times" pitchFamily="-1" charset="0"/>
              </a:rPr>
              <a:t>equations.</a:t>
            </a:r>
          </a:p>
        </p:txBody>
      </p:sp>
      <p:graphicFrame>
        <p:nvGraphicFramePr>
          <p:cNvPr id="348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344774"/>
              </p:ext>
            </p:extLst>
          </p:nvPr>
        </p:nvGraphicFramePr>
        <p:xfrm>
          <a:off x="712200" y="4954846"/>
          <a:ext cx="4191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Equation" r:id="rId5" imgW="164520" imgH="155160" progId="Equation.3">
                  <p:embed/>
                </p:oleObj>
              </mc:Choice>
              <mc:Fallback>
                <p:oleObj name="Equation" r:id="rId5" imgW="164520" imgH="15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00" y="4954846"/>
                        <a:ext cx="419100" cy="388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2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15696" y="275070"/>
            <a:ext cx="7871823" cy="872732"/>
          </a:xfrm>
        </p:spPr>
        <p:txBody>
          <a:bodyPr>
            <a:normAutofit fontScale="90000"/>
          </a:bodyPr>
          <a:lstStyle/>
          <a:p>
            <a:r>
              <a:rPr lang="en-US" dirty="0"/>
              <a:t>Bellman Optimality Equation for </a:t>
            </a:r>
            <a:r>
              <a:rPr lang="en-US" i="1" dirty="0"/>
              <a:t>Q</a:t>
            </a:r>
            <a:r>
              <a:rPr lang="en-US" dirty="0"/>
              <a:t>*</a:t>
            </a:r>
          </a:p>
        </p:txBody>
      </p:sp>
      <p:graphicFrame>
        <p:nvGraphicFramePr>
          <p:cNvPr id="61449" name="Object 9"/>
          <p:cNvGraphicFramePr>
            <a:graphicFrameLocks noChangeAspect="1"/>
          </p:cNvGraphicFramePr>
          <p:nvPr/>
        </p:nvGraphicFramePr>
        <p:xfrm>
          <a:off x="1449388" y="1757363"/>
          <a:ext cx="65659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Equation" r:id="rId3" imgW="3199573" imgH="914400" progId="Equation.3">
                  <p:embed/>
                </p:oleObj>
              </mc:Choice>
              <mc:Fallback>
                <p:oleObj name="Equation" r:id="rId3" imgW="3199573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1757363"/>
                        <a:ext cx="6565900" cy="187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481517" y="4560271"/>
            <a:ext cx="8524634" cy="711200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3" name="Rectangle 13"/>
          <p:cNvSpPr>
            <a:spLocks noChangeArrowheads="1"/>
          </p:cNvSpPr>
          <p:nvPr/>
        </p:nvSpPr>
        <p:spPr bwMode="auto">
          <a:xfrm>
            <a:off x="481517" y="4709537"/>
            <a:ext cx="86706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aseline="0" dirty="0"/>
              <a:t>     is the unique solution of this system of nonlinear equations.</a:t>
            </a:r>
          </a:p>
        </p:txBody>
      </p:sp>
      <p:graphicFrame>
        <p:nvGraphicFramePr>
          <p:cNvPr id="6145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826861"/>
              </p:ext>
            </p:extLst>
          </p:nvPr>
        </p:nvGraphicFramePr>
        <p:xfrm>
          <a:off x="622021" y="4709537"/>
          <a:ext cx="3873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Equation" r:id="rId5" imgW="164520" imgH="182520" progId="Equation.3">
                  <p:embed/>
                </p:oleObj>
              </mc:Choice>
              <mc:Fallback>
                <p:oleObj name="Equation" r:id="rId5" imgW="164520" imgH="18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021" y="4709537"/>
                        <a:ext cx="387350" cy="414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31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Action Value </a:t>
            </a:r>
            <a:r>
              <a:rPr lang="en-US" dirty="0" smtClean="0"/>
              <a:t>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Let </a:t>
            </a:r>
            <a:r>
              <a:rPr lang="en-US" i="1" dirty="0" smtClean="0">
                <a:latin typeface="Times New Roman"/>
                <a:cs typeface="Times New Roman"/>
              </a:rPr>
              <a:t>Q</a:t>
            </a:r>
            <a:r>
              <a:rPr lang="en-US" i="1" baseline="30000" dirty="0" smtClean="0">
                <a:latin typeface="Times New Roman"/>
                <a:cs typeface="Times New Roman"/>
              </a:rPr>
              <a:t>*</a:t>
            </a:r>
            <a:r>
              <a:rPr lang="en-US" i="1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s,a</a:t>
            </a:r>
            <a:r>
              <a:rPr lang="en-US" i="1" dirty="0" smtClean="0">
                <a:cs typeface="Times New Roman"/>
              </a:rPr>
              <a:t>) </a:t>
            </a:r>
            <a:r>
              <a:rPr lang="en-US" dirty="0" smtClean="0">
                <a:cs typeface="Times New Roman"/>
              </a:rPr>
              <a:t>be the expected value of starting in state</a:t>
            </a:r>
            <a:r>
              <a:rPr lang="en-US" i="1" dirty="0" smtClean="0"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s </a:t>
            </a:r>
            <a:r>
              <a:rPr lang="en-US" dirty="0" smtClean="0">
                <a:cs typeface="Times New Roman"/>
              </a:rPr>
              <a:t>and doing action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cs typeface="Times New Roman"/>
              </a:rPr>
              <a:t>and behaving optimally thereafter</a:t>
            </a:r>
            <a:r>
              <a:rPr lang="en-US" dirty="0" smtClean="0">
                <a:latin typeface="Times New Roman"/>
                <a:cs typeface="Times New Roman"/>
              </a:rPr>
              <a:t>. </a:t>
            </a:r>
          </a:p>
          <a:p>
            <a:r>
              <a:rPr lang="en-US" dirty="0" smtClean="0"/>
              <a:t> Given the optimal value function one can recover the optimal policy easily</a:t>
            </a:r>
            <a:endParaRPr lang="en-US" dirty="0"/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172602"/>
              </p:ext>
            </p:extLst>
          </p:nvPr>
        </p:nvGraphicFramePr>
        <p:xfrm>
          <a:off x="2444728" y="4449612"/>
          <a:ext cx="334486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3" imgW="1435320" imgH="255960" progId="Equation.3">
                  <p:embed/>
                </p:oleObj>
              </mc:Choice>
              <mc:Fallback>
                <p:oleObj name="Equation" r:id="rId3" imgW="1435320" imgH="255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28" y="4449612"/>
                        <a:ext cx="3344863" cy="617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B8C7A08-CF79-1E45-B1D2-B9BC32D377D2}" type="slidenum">
              <a:rPr lang="en-US" smtClean="0"/>
              <a:pPr algn="r"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6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80" y="1424312"/>
            <a:ext cx="8687520" cy="4702093"/>
          </a:xfrm>
        </p:spPr>
        <p:txBody>
          <a:bodyPr/>
          <a:lstStyle/>
          <a:p>
            <a:r>
              <a:rPr lang="en-US" dirty="0" smtClean="0"/>
              <a:t> An incremental learning algorithm</a:t>
            </a:r>
          </a:p>
          <a:p>
            <a:pPr lvl="1"/>
            <a:r>
              <a:rPr lang="en-US" dirty="0" smtClean="0"/>
              <a:t> Doesn’t need knowledge of the systems dynamics</a:t>
            </a:r>
          </a:p>
          <a:p>
            <a:pPr lvl="1"/>
            <a:r>
              <a:rPr lang="en-US" dirty="0" smtClean="0"/>
              <a:t> Fully incremental</a:t>
            </a:r>
          </a:p>
          <a:p>
            <a:pPr lvl="1"/>
            <a:r>
              <a:rPr lang="en-US" dirty="0" smtClean="0"/>
              <a:t> Learn through interaction with a system</a:t>
            </a:r>
          </a:p>
          <a:p>
            <a:pPr lvl="1"/>
            <a:endParaRPr lang="en-US" dirty="0"/>
          </a:p>
        </p:txBody>
      </p:sp>
      <p:graphicFrame>
        <p:nvGraphicFramePr>
          <p:cNvPr id="4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408308"/>
              </p:ext>
            </p:extLst>
          </p:nvPr>
        </p:nvGraphicFramePr>
        <p:xfrm>
          <a:off x="1088085" y="4641850"/>
          <a:ext cx="6707334" cy="121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3" imgW="3505200" imgH="635000" progId="Equation.3">
                  <p:embed/>
                </p:oleObj>
              </mc:Choice>
              <mc:Fallback>
                <p:oleObj name="Equation" r:id="rId3" imgW="35052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085" y="4641850"/>
                        <a:ext cx="6707334" cy="1215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5"/>
          <p:cNvGrpSpPr>
            <a:grpSpLocks/>
          </p:cNvGrpSpPr>
          <p:nvPr/>
        </p:nvGrpSpPr>
        <p:grpSpPr bwMode="auto">
          <a:xfrm>
            <a:off x="1135410" y="3777994"/>
            <a:ext cx="6738938" cy="639763"/>
            <a:chOff x="576" y="3533"/>
            <a:chExt cx="4245" cy="403"/>
          </a:xfrm>
        </p:grpSpPr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1617" y="3803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2732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3673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1178" y="3585"/>
              <a:ext cx="336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>
              <a:off x="1521" y="3750"/>
              <a:ext cx="59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8" name="Oval 11"/>
            <p:cNvSpPr>
              <a:spLocks noChangeArrowheads="1"/>
            </p:cNvSpPr>
            <p:nvPr/>
          </p:nvSpPr>
          <p:spPr bwMode="auto">
            <a:xfrm>
              <a:off x="1784" y="3725"/>
              <a:ext cx="57" cy="5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9" name="Oval 12"/>
            <p:cNvSpPr>
              <a:spLocks noChangeArrowheads="1"/>
            </p:cNvSpPr>
            <p:nvPr/>
          </p:nvSpPr>
          <p:spPr bwMode="auto">
            <a:xfrm>
              <a:off x="2119" y="3585"/>
              <a:ext cx="336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2462" y="3750"/>
              <a:ext cx="59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1" name="Oval 14"/>
            <p:cNvSpPr>
              <a:spLocks noChangeArrowheads="1"/>
            </p:cNvSpPr>
            <p:nvPr/>
          </p:nvSpPr>
          <p:spPr bwMode="auto">
            <a:xfrm>
              <a:off x="3060" y="3585"/>
              <a:ext cx="335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2" name="Oval 15"/>
            <p:cNvSpPr>
              <a:spLocks noChangeArrowheads="1"/>
            </p:cNvSpPr>
            <p:nvPr/>
          </p:nvSpPr>
          <p:spPr bwMode="auto">
            <a:xfrm>
              <a:off x="4001" y="3585"/>
              <a:ext cx="335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3" name="Line 16"/>
            <p:cNvSpPr>
              <a:spLocks noChangeShapeType="1"/>
            </p:cNvSpPr>
            <p:nvPr/>
          </p:nvSpPr>
          <p:spPr bwMode="auto">
            <a:xfrm>
              <a:off x="3402" y="3750"/>
              <a:ext cx="59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61" y="3750"/>
              <a:ext cx="2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5" name="Rectangle 18"/>
            <p:cNvSpPr>
              <a:spLocks noChangeArrowheads="1"/>
            </p:cNvSpPr>
            <p:nvPr/>
          </p:nvSpPr>
          <p:spPr bwMode="auto">
            <a:xfrm>
              <a:off x="576" y="3582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56" name="Rectangle 19"/>
            <p:cNvSpPr>
              <a:spLocks noChangeArrowheads="1"/>
            </p:cNvSpPr>
            <p:nvPr/>
          </p:nvSpPr>
          <p:spPr bwMode="auto">
            <a:xfrm>
              <a:off x="1287" y="3666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57" name="Rectangle 20"/>
            <p:cNvSpPr>
              <a:spLocks noChangeArrowheads="1"/>
            </p:cNvSpPr>
            <p:nvPr/>
          </p:nvSpPr>
          <p:spPr bwMode="auto">
            <a:xfrm>
              <a:off x="1344" y="3744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58" name="Rectangle 21"/>
            <p:cNvSpPr>
              <a:spLocks noChangeArrowheads="1"/>
            </p:cNvSpPr>
            <p:nvPr/>
          </p:nvSpPr>
          <p:spPr bwMode="auto">
            <a:xfrm>
              <a:off x="1553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59" name="Rectangle 22"/>
            <p:cNvSpPr>
              <a:spLocks noChangeArrowheads="1"/>
            </p:cNvSpPr>
            <p:nvPr/>
          </p:nvSpPr>
          <p:spPr bwMode="auto">
            <a:xfrm>
              <a:off x="1845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60" name="Rectangle 23"/>
            <p:cNvSpPr>
              <a:spLocks noChangeArrowheads="1"/>
            </p:cNvSpPr>
            <p:nvPr/>
          </p:nvSpPr>
          <p:spPr bwMode="auto">
            <a:xfrm>
              <a:off x="1902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+1</a:t>
              </a:r>
            </a:p>
          </p:txBody>
        </p:sp>
        <p:sp>
          <p:nvSpPr>
            <p:cNvPr id="61" name="Rectangle 24"/>
            <p:cNvSpPr>
              <a:spLocks noChangeArrowheads="1"/>
            </p:cNvSpPr>
            <p:nvPr/>
          </p:nvSpPr>
          <p:spPr bwMode="auto">
            <a:xfrm>
              <a:off x="2160" y="3630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62" name="Rectangle 25"/>
            <p:cNvSpPr>
              <a:spLocks noChangeArrowheads="1"/>
            </p:cNvSpPr>
            <p:nvPr/>
          </p:nvSpPr>
          <p:spPr bwMode="auto">
            <a:xfrm>
              <a:off x="2217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 </a:t>
              </a:r>
              <a:r>
                <a:rPr lang="en-US" sz="1600" dirty="0">
                  <a:latin typeface="Times" pitchFamily="-84" charset="0"/>
                </a:rPr>
                <a:t>+1</a:t>
              </a:r>
            </a:p>
          </p:txBody>
        </p:sp>
        <p:sp>
          <p:nvSpPr>
            <p:cNvPr id="63" name="Rectangle 26"/>
            <p:cNvSpPr>
              <a:spLocks noChangeArrowheads="1"/>
            </p:cNvSpPr>
            <p:nvPr/>
          </p:nvSpPr>
          <p:spPr bwMode="auto">
            <a:xfrm>
              <a:off x="2522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+1</a:t>
              </a:r>
            </a:p>
          </p:txBody>
        </p:sp>
        <p:sp>
          <p:nvSpPr>
            <p:cNvPr id="64" name="Rectangle 27"/>
            <p:cNvSpPr>
              <a:spLocks noChangeArrowheads="1"/>
            </p:cNvSpPr>
            <p:nvPr/>
          </p:nvSpPr>
          <p:spPr bwMode="auto">
            <a:xfrm>
              <a:off x="2458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65" name="Rectangle 28"/>
            <p:cNvSpPr>
              <a:spLocks noChangeArrowheads="1"/>
            </p:cNvSpPr>
            <p:nvPr/>
          </p:nvSpPr>
          <p:spPr bwMode="auto">
            <a:xfrm>
              <a:off x="2757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66" name="Rectangle 29"/>
            <p:cNvSpPr>
              <a:spLocks noChangeArrowheads="1"/>
            </p:cNvSpPr>
            <p:nvPr/>
          </p:nvSpPr>
          <p:spPr bwMode="auto">
            <a:xfrm>
              <a:off x="2814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+2</a:t>
              </a:r>
            </a:p>
          </p:txBody>
        </p:sp>
        <p:sp>
          <p:nvSpPr>
            <p:cNvPr id="67" name="Rectangle 30"/>
            <p:cNvSpPr>
              <a:spLocks noChangeArrowheads="1"/>
            </p:cNvSpPr>
            <p:nvPr/>
          </p:nvSpPr>
          <p:spPr bwMode="auto">
            <a:xfrm>
              <a:off x="3092" y="3629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68" name="Rectangle 31"/>
            <p:cNvSpPr>
              <a:spLocks noChangeArrowheads="1"/>
            </p:cNvSpPr>
            <p:nvPr/>
          </p:nvSpPr>
          <p:spPr bwMode="auto">
            <a:xfrm>
              <a:off x="315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+2</a:t>
              </a:r>
            </a:p>
          </p:txBody>
        </p:sp>
        <p:sp>
          <p:nvSpPr>
            <p:cNvPr id="69" name="Rectangle 32"/>
            <p:cNvSpPr>
              <a:spLocks noChangeArrowheads="1"/>
            </p:cNvSpPr>
            <p:nvPr/>
          </p:nvSpPr>
          <p:spPr bwMode="auto">
            <a:xfrm>
              <a:off x="3486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+2</a:t>
              </a:r>
            </a:p>
          </p:txBody>
        </p:sp>
        <p:sp>
          <p:nvSpPr>
            <p:cNvPr id="70" name="Rectangle 33"/>
            <p:cNvSpPr>
              <a:spLocks noChangeArrowheads="1"/>
            </p:cNvSpPr>
            <p:nvPr/>
          </p:nvSpPr>
          <p:spPr bwMode="auto">
            <a:xfrm>
              <a:off x="3422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71" name="Rectangle 34"/>
            <p:cNvSpPr>
              <a:spLocks noChangeArrowheads="1"/>
            </p:cNvSpPr>
            <p:nvPr/>
          </p:nvSpPr>
          <p:spPr bwMode="auto">
            <a:xfrm>
              <a:off x="3696" y="3552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72" name="Rectangle 35"/>
            <p:cNvSpPr>
              <a:spLocks noChangeArrowheads="1"/>
            </p:cNvSpPr>
            <p:nvPr/>
          </p:nvSpPr>
          <p:spPr bwMode="auto">
            <a:xfrm>
              <a:off x="3753" y="3630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73" name="Rectangle 36"/>
            <p:cNvSpPr>
              <a:spLocks noChangeArrowheads="1"/>
            </p:cNvSpPr>
            <p:nvPr/>
          </p:nvSpPr>
          <p:spPr bwMode="auto">
            <a:xfrm>
              <a:off x="4053" y="3631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74" name="Rectangle 37"/>
            <p:cNvSpPr>
              <a:spLocks noChangeArrowheads="1"/>
            </p:cNvSpPr>
            <p:nvPr/>
          </p:nvSpPr>
          <p:spPr bwMode="auto">
            <a:xfrm>
              <a:off x="411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+3</a:t>
              </a:r>
            </a:p>
          </p:txBody>
        </p:sp>
        <p:sp>
          <p:nvSpPr>
            <p:cNvPr id="75" name="Line 38"/>
            <p:cNvSpPr>
              <a:spLocks noChangeShapeType="1"/>
            </p:cNvSpPr>
            <p:nvPr/>
          </p:nvSpPr>
          <p:spPr bwMode="auto">
            <a:xfrm flipH="1">
              <a:off x="4347" y="3750"/>
              <a:ext cx="21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6" name="Rectangle 39"/>
            <p:cNvSpPr>
              <a:spLocks noChangeArrowheads="1"/>
            </p:cNvSpPr>
            <p:nvPr/>
          </p:nvSpPr>
          <p:spPr bwMode="auto">
            <a:xfrm>
              <a:off x="4582" y="3589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77" name="Rectangle 40"/>
            <p:cNvSpPr>
              <a:spLocks noChangeArrowheads="1"/>
            </p:cNvSpPr>
            <p:nvPr/>
          </p:nvSpPr>
          <p:spPr bwMode="auto">
            <a:xfrm>
              <a:off x="4404" y="3803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78" name="Rectangle 41"/>
            <p:cNvSpPr>
              <a:spLocks noChangeArrowheads="1"/>
            </p:cNvSpPr>
            <p:nvPr/>
          </p:nvSpPr>
          <p:spPr bwMode="auto">
            <a:xfrm>
              <a:off x="4340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</p:grpSp>
      <p:sp>
        <p:nvSpPr>
          <p:cNvPr id="79" name="Date Placeholder 7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B8C7A08-CF79-1E45-B1D2-B9BC32D377D2}" type="slidenum">
              <a:rPr lang="en-US" smtClean="0"/>
              <a:pPr algn="r"/>
              <a:t>33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72055" y="4090519"/>
            <a:ext cx="90488" cy="889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4089" tIns="1636" rIns="4089" bIns="163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6042769" y="4098244"/>
            <a:ext cx="90488" cy="889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4089" tIns="1636" rIns="4089" bIns="163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0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80" y="1424312"/>
            <a:ext cx="8687520" cy="4702093"/>
          </a:xfrm>
        </p:spPr>
        <p:txBody>
          <a:bodyPr/>
          <a:lstStyle/>
          <a:p>
            <a:r>
              <a:rPr lang="en-US" dirty="0" smtClean="0"/>
              <a:t> An incremental learning algorithm</a:t>
            </a:r>
          </a:p>
          <a:p>
            <a:pPr lvl="1"/>
            <a:r>
              <a:rPr lang="en-US" dirty="0" smtClean="0"/>
              <a:t> Doesn’t need knowledge of the systems dynamics</a:t>
            </a:r>
          </a:p>
          <a:p>
            <a:pPr lvl="1"/>
            <a:r>
              <a:rPr lang="en-US" dirty="0" smtClean="0"/>
              <a:t> Fully incremental</a:t>
            </a:r>
          </a:p>
          <a:p>
            <a:pPr lvl="1"/>
            <a:r>
              <a:rPr lang="en-US" dirty="0" smtClean="0"/>
              <a:t> Learn through interaction with a system</a:t>
            </a:r>
          </a:p>
          <a:p>
            <a:pPr lvl="1"/>
            <a:endParaRPr lang="en-US" dirty="0"/>
          </a:p>
        </p:txBody>
      </p:sp>
      <p:graphicFrame>
        <p:nvGraphicFramePr>
          <p:cNvPr id="4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796197"/>
              </p:ext>
            </p:extLst>
          </p:nvPr>
        </p:nvGraphicFramePr>
        <p:xfrm>
          <a:off x="1088085" y="4641850"/>
          <a:ext cx="6707334" cy="121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Equation" r:id="rId3" imgW="3505200" imgH="635000" progId="Equation.3">
                  <p:embed/>
                </p:oleObj>
              </mc:Choice>
              <mc:Fallback>
                <p:oleObj name="Equation" r:id="rId3" imgW="35052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085" y="4641850"/>
                        <a:ext cx="6707334" cy="1215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5"/>
          <p:cNvGrpSpPr>
            <a:grpSpLocks/>
          </p:cNvGrpSpPr>
          <p:nvPr/>
        </p:nvGrpSpPr>
        <p:grpSpPr bwMode="auto">
          <a:xfrm>
            <a:off x="1135410" y="3777994"/>
            <a:ext cx="6738938" cy="639763"/>
            <a:chOff x="576" y="3533"/>
            <a:chExt cx="4245" cy="403"/>
          </a:xfrm>
        </p:grpSpPr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1617" y="3803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2732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3673" y="3725"/>
              <a:ext cx="57" cy="5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1178" y="3585"/>
              <a:ext cx="336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>
              <a:off x="1521" y="3750"/>
              <a:ext cx="59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8" name="Oval 11"/>
            <p:cNvSpPr>
              <a:spLocks noChangeArrowheads="1"/>
            </p:cNvSpPr>
            <p:nvPr/>
          </p:nvSpPr>
          <p:spPr bwMode="auto">
            <a:xfrm>
              <a:off x="1784" y="3725"/>
              <a:ext cx="57" cy="5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9" name="Oval 12"/>
            <p:cNvSpPr>
              <a:spLocks noChangeArrowheads="1"/>
            </p:cNvSpPr>
            <p:nvPr/>
          </p:nvSpPr>
          <p:spPr bwMode="auto">
            <a:xfrm>
              <a:off x="2119" y="3585"/>
              <a:ext cx="336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2462" y="3750"/>
              <a:ext cx="59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1" name="Oval 14"/>
            <p:cNvSpPr>
              <a:spLocks noChangeArrowheads="1"/>
            </p:cNvSpPr>
            <p:nvPr/>
          </p:nvSpPr>
          <p:spPr bwMode="auto">
            <a:xfrm>
              <a:off x="3060" y="3585"/>
              <a:ext cx="335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2" name="Oval 15"/>
            <p:cNvSpPr>
              <a:spLocks noChangeArrowheads="1"/>
            </p:cNvSpPr>
            <p:nvPr/>
          </p:nvSpPr>
          <p:spPr bwMode="auto">
            <a:xfrm>
              <a:off x="4001" y="3585"/>
              <a:ext cx="335" cy="33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3" name="Line 16"/>
            <p:cNvSpPr>
              <a:spLocks noChangeShapeType="1"/>
            </p:cNvSpPr>
            <p:nvPr/>
          </p:nvSpPr>
          <p:spPr bwMode="auto">
            <a:xfrm>
              <a:off x="3402" y="3750"/>
              <a:ext cx="59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61" y="3750"/>
              <a:ext cx="2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5" name="Rectangle 18"/>
            <p:cNvSpPr>
              <a:spLocks noChangeArrowheads="1"/>
            </p:cNvSpPr>
            <p:nvPr/>
          </p:nvSpPr>
          <p:spPr bwMode="auto">
            <a:xfrm>
              <a:off x="576" y="3582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56" name="Rectangle 19"/>
            <p:cNvSpPr>
              <a:spLocks noChangeArrowheads="1"/>
            </p:cNvSpPr>
            <p:nvPr/>
          </p:nvSpPr>
          <p:spPr bwMode="auto">
            <a:xfrm>
              <a:off x="1287" y="3666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57" name="Rectangle 20"/>
            <p:cNvSpPr>
              <a:spLocks noChangeArrowheads="1"/>
            </p:cNvSpPr>
            <p:nvPr/>
          </p:nvSpPr>
          <p:spPr bwMode="auto">
            <a:xfrm>
              <a:off x="1344" y="3744"/>
              <a:ext cx="42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</a:p>
          </p:txBody>
        </p:sp>
        <p:sp>
          <p:nvSpPr>
            <p:cNvPr id="58" name="Rectangle 21"/>
            <p:cNvSpPr>
              <a:spLocks noChangeArrowheads="1"/>
            </p:cNvSpPr>
            <p:nvPr/>
          </p:nvSpPr>
          <p:spPr bwMode="auto">
            <a:xfrm>
              <a:off x="1553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 dirty="0">
                  <a:latin typeface="Times" pitchFamily="-84" charset="0"/>
                </a:rPr>
                <a:t>a</a:t>
              </a:r>
            </a:p>
          </p:txBody>
        </p:sp>
        <p:sp>
          <p:nvSpPr>
            <p:cNvPr id="59" name="Rectangle 22"/>
            <p:cNvSpPr>
              <a:spLocks noChangeArrowheads="1"/>
            </p:cNvSpPr>
            <p:nvPr/>
          </p:nvSpPr>
          <p:spPr bwMode="auto">
            <a:xfrm>
              <a:off x="1845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60" name="Rectangle 23"/>
            <p:cNvSpPr>
              <a:spLocks noChangeArrowheads="1"/>
            </p:cNvSpPr>
            <p:nvPr/>
          </p:nvSpPr>
          <p:spPr bwMode="auto">
            <a:xfrm>
              <a:off x="1902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+1</a:t>
              </a:r>
            </a:p>
          </p:txBody>
        </p:sp>
        <p:sp>
          <p:nvSpPr>
            <p:cNvPr id="61" name="Rectangle 24"/>
            <p:cNvSpPr>
              <a:spLocks noChangeArrowheads="1"/>
            </p:cNvSpPr>
            <p:nvPr/>
          </p:nvSpPr>
          <p:spPr bwMode="auto">
            <a:xfrm>
              <a:off x="2160" y="3630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62" name="Rectangle 25"/>
            <p:cNvSpPr>
              <a:spLocks noChangeArrowheads="1"/>
            </p:cNvSpPr>
            <p:nvPr/>
          </p:nvSpPr>
          <p:spPr bwMode="auto">
            <a:xfrm>
              <a:off x="2217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 </a:t>
              </a:r>
              <a:r>
                <a:rPr lang="en-US" sz="1600" dirty="0">
                  <a:latin typeface="Times" pitchFamily="-84" charset="0"/>
                </a:rPr>
                <a:t>+1</a:t>
              </a:r>
            </a:p>
          </p:txBody>
        </p:sp>
        <p:sp>
          <p:nvSpPr>
            <p:cNvPr id="63" name="Rectangle 26"/>
            <p:cNvSpPr>
              <a:spLocks noChangeArrowheads="1"/>
            </p:cNvSpPr>
            <p:nvPr/>
          </p:nvSpPr>
          <p:spPr bwMode="auto">
            <a:xfrm>
              <a:off x="2522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+1</a:t>
              </a:r>
            </a:p>
          </p:txBody>
        </p:sp>
        <p:sp>
          <p:nvSpPr>
            <p:cNvPr id="64" name="Rectangle 27"/>
            <p:cNvSpPr>
              <a:spLocks noChangeArrowheads="1"/>
            </p:cNvSpPr>
            <p:nvPr/>
          </p:nvSpPr>
          <p:spPr bwMode="auto">
            <a:xfrm>
              <a:off x="2458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65" name="Rectangle 28"/>
            <p:cNvSpPr>
              <a:spLocks noChangeArrowheads="1"/>
            </p:cNvSpPr>
            <p:nvPr/>
          </p:nvSpPr>
          <p:spPr bwMode="auto">
            <a:xfrm>
              <a:off x="2757" y="3533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66" name="Rectangle 29"/>
            <p:cNvSpPr>
              <a:spLocks noChangeArrowheads="1"/>
            </p:cNvSpPr>
            <p:nvPr/>
          </p:nvSpPr>
          <p:spPr bwMode="auto">
            <a:xfrm>
              <a:off x="2814" y="3611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 dirty="0">
                  <a:latin typeface="Times" pitchFamily="-84" charset="0"/>
                </a:rPr>
                <a:t>t</a:t>
              </a:r>
              <a:r>
                <a:rPr lang="en-US" sz="1600" dirty="0">
                  <a:latin typeface="Times" pitchFamily="-84" charset="0"/>
                </a:rPr>
                <a:t> +2</a:t>
              </a:r>
            </a:p>
          </p:txBody>
        </p:sp>
        <p:sp>
          <p:nvSpPr>
            <p:cNvPr id="67" name="Rectangle 30"/>
            <p:cNvSpPr>
              <a:spLocks noChangeArrowheads="1"/>
            </p:cNvSpPr>
            <p:nvPr/>
          </p:nvSpPr>
          <p:spPr bwMode="auto">
            <a:xfrm>
              <a:off x="3092" y="3629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68" name="Rectangle 31"/>
            <p:cNvSpPr>
              <a:spLocks noChangeArrowheads="1"/>
            </p:cNvSpPr>
            <p:nvPr/>
          </p:nvSpPr>
          <p:spPr bwMode="auto">
            <a:xfrm>
              <a:off x="315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+2</a:t>
              </a:r>
            </a:p>
          </p:txBody>
        </p:sp>
        <p:sp>
          <p:nvSpPr>
            <p:cNvPr id="69" name="Rectangle 32"/>
            <p:cNvSpPr>
              <a:spLocks noChangeArrowheads="1"/>
            </p:cNvSpPr>
            <p:nvPr/>
          </p:nvSpPr>
          <p:spPr bwMode="auto">
            <a:xfrm>
              <a:off x="3486" y="3796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+2</a:t>
              </a:r>
            </a:p>
          </p:txBody>
        </p:sp>
        <p:sp>
          <p:nvSpPr>
            <p:cNvPr id="70" name="Rectangle 33"/>
            <p:cNvSpPr>
              <a:spLocks noChangeArrowheads="1"/>
            </p:cNvSpPr>
            <p:nvPr/>
          </p:nvSpPr>
          <p:spPr bwMode="auto">
            <a:xfrm>
              <a:off x="3422" y="3719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  <p:sp>
          <p:nvSpPr>
            <p:cNvPr id="71" name="Rectangle 34"/>
            <p:cNvSpPr>
              <a:spLocks noChangeArrowheads="1"/>
            </p:cNvSpPr>
            <p:nvPr/>
          </p:nvSpPr>
          <p:spPr bwMode="auto">
            <a:xfrm>
              <a:off x="3696" y="3552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r</a:t>
              </a:r>
            </a:p>
          </p:txBody>
        </p:sp>
        <p:sp>
          <p:nvSpPr>
            <p:cNvPr id="72" name="Rectangle 35"/>
            <p:cNvSpPr>
              <a:spLocks noChangeArrowheads="1"/>
            </p:cNvSpPr>
            <p:nvPr/>
          </p:nvSpPr>
          <p:spPr bwMode="auto">
            <a:xfrm>
              <a:off x="3753" y="3630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73" name="Rectangle 36"/>
            <p:cNvSpPr>
              <a:spLocks noChangeArrowheads="1"/>
            </p:cNvSpPr>
            <p:nvPr/>
          </p:nvSpPr>
          <p:spPr bwMode="auto">
            <a:xfrm>
              <a:off x="4053" y="3631"/>
              <a:ext cx="71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s</a:t>
              </a:r>
            </a:p>
          </p:txBody>
        </p:sp>
        <p:sp>
          <p:nvSpPr>
            <p:cNvPr id="74" name="Rectangle 37"/>
            <p:cNvSpPr>
              <a:spLocks noChangeArrowheads="1"/>
            </p:cNvSpPr>
            <p:nvPr/>
          </p:nvSpPr>
          <p:spPr bwMode="auto">
            <a:xfrm>
              <a:off x="4110" y="3707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 </a:t>
              </a:r>
              <a:r>
                <a:rPr lang="en-US" sz="1600">
                  <a:latin typeface="Times" pitchFamily="-84" charset="0"/>
                </a:rPr>
                <a:t>+3</a:t>
              </a:r>
            </a:p>
          </p:txBody>
        </p:sp>
        <p:sp>
          <p:nvSpPr>
            <p:cNvPr id="75" name="Line 38"/>
            <p:cNvSpPr>
              <a:spLocks noChangeShapeType="1"/>
            </p:cNvSpPr>
            <p:nvPr/>
          </p:nvSpPr>
          <p:spPr bwMode="auto">
            <a:xfrm flipH="1">
              <a:off x="4347" y="3750"/>
              <a:ext cx="21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6" name="Rectangle 39"/>
            <p:cNvSpPr>
              <a:spLocks noChangeArrowheads="1"/>
            </p:cNvSpPr>
            <p:nvPr/>
          </p:nvSpPr>
          <p:spPr bwMode="auto">
            <a:xfrm>
              <a:off x="4582" y="3589"/>
              <a:ext cx="239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b="1">
                  <a:latin typeface="Helvetica" pitchFamily="-84" charset="0"/>
                </a:rPr>
                <a:t>. . .</a:t>
              </a:r>
            </a:p>
          </p:txBody>
        </p:sp>
        <p:sp>
          <p:nvSpPr>
            <p:cNvPr id="77" name="Rectangle 40"/>
            <p:cNvSpPr>
              <a:spLocks noChangeArrowheads="1"/>
            </p:cNvSpPr>
            <p:nvPr/>
          </p:nvSpPr>
          <p:spPr bwMode="auto">
            <a:xfrm>
              <a:off x="4404" y="3803"/>
              <a:ext cx="210" cy="133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1600" i="1">
                  <a:latin typeface="Times" pitchFamily="-84" charset="0"/>
                </a:rPr>
                <a:t>t</a:t>
              </a:r>
              <a:r>
                <a:rPr lang="en-US" sz="1600">
                  <a:latin typeface="Times" pitchFamily="-84" charset="0"/>
                </a:rPr>
                <a:t> +3</a:t>
              </a:r>
            </a:p>
          </p:txBody>
        </p:sp>
        <p:sp>
          <p:nvSpPr>
            <p:cNvPr id="78" name="Rectangle 41"/>
            <p:cNvSpPr>
              <a:spLocks noChangeArrowheads="1"/>
            </p:cNvSpPr>
            <p:nvPr/>
          </p:nvSpPr>
          <p:spPr bwMode="auto">
            <a:xfrm>
              <a:off x="4340" y="3726"/>
              <a:ext cx="90" cy="174"/>
            </a:xfrm>
            <a:prstGeom prst="rect">
              <a:avLst/>
            </a:prstGeom>
            <a:noFill/>
            <a:ln w="12700" cmpd="tri">
              <a:noFill/>
              <a:miter lim="800000"/>
              <a:headEnd/>
              <a:tailEnd/>
            </a:ln>
            <a:effectLst/>
          </p:spPr>
          <p:txBody>
            <a:bodyPr wrap="none" lIns="4089" tIns="1636" rIns="4089" bIns="1636">
              <a:prstTxWarp prst="textNoShape">
                <a:avLst/>
              </a:prstTxWarp>
              <a:spAutoFit/>
            </a:bodyPr>
            <a:lstStyle/>
            <a:p>
              <a:pPr defTabSz="809625">
                <a:lnSpc>
                  <a:spcPct val="85000"/>
                </a:lnSpc>
              </a:pPr>
              <a:r>
                <a:rPr lang="en-US" sz="2100" i="1">
                  <a:latin typeface="Times" pitchFamily="-84" charset="0"/>
                </a:rPr>
                <a:t>a</a:t>
              </a:r>
            </a:p>
          </p:txBody>
        </p:sp>
      </p:grpSp>
      <p:sp>
        <p:nvSpPr>
          <p:cNvPr id="79" name="Date Placeholder 7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B8C7A08-CF79-1E45-B1D2-B9BC32D377D2}" type="slidenum">
              <a:rPr lang="en-US" smtClean="0"/>
              <a:pPr algn="r"/>
              <a:t>34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72055" y="4090519"/>
            <a:ext cx="90488" cy="889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4089" tIns="1636" rIns="4089" bIns="163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2" name="Oval 11"/>
          <p:cNvSpPr>
            <a:spLocks noChangeArrowheads="1"/>
          </p:cNvSpPr>
          <p:nvPr/>
        </p:nvSpPr>
        <p:spPr bwMode="auto">
          <a:xfrm>
            <a:off x="6042769" y="4098244"/>
            <a:ext cx="90488" cy="889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4089" tIns="1636" rIns="4089" bIns="163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740498" y="4889500"/>
            <a:ext cx="4133850" cy="1111250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7545735" y="4566334"/>
            <a:ext cx="1158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Temporal </a:t>
            </a:r>
          </a:p>
          <a:p>
            <a:r>
              <a:rPr lang="en-US" dirty="0" smtClean="0"/>
              <a:t>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040" cy="8727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Methods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040" cy="47020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 lnSpcReduction="10000"/>
          </a:bodyPr>
          <a:lstStyle/>
          <a:p>
            <a:pPr marL="342865" marR="0" lvl="0" indent="-3428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Temporal Difference Methods</a:t>
            </a:r>
          </a:p>
          <a:p>
            <a:pPr marL="742873" marR="0" lvl="1" indent="-29837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TD(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λ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742873" marR="0" lvl="1" indent="-29837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Q-learning</a:t>
            </a:r>
          </a:p>
          <a:p>
            <a:pPr marL="742873" marR="0" lvl="1" indent="-29837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SARSA</a:t>
            </a:r>
          </a:p>
          <a:p>
            <a:pPr marL="742873" marR="0" lvl="1" indent="-29837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Actor-Critic</a:t>
            </a:r>
          </a:p>
          <a:p>
            <a:pPr marL="342865" marR="0" lvl="0" indent="-342865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Search</a:t>
            </a:r>
          </a:p>
          <a:p>
            <a:pPr marL="742873" marR="0" lvl="1" indent="-29837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Gradient Methods</a:t>
            </a:r>
          </a:p>
          <a:p>
            <a:pPr marL="742873" marR="0" lvl="1" indent="-29837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Evolutionary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</a:p>
          <a:p>
            <a:pPr marL="502814" indent="-457200">
              <a:lnSpc>
                <a:spcPct val="90000"/>
              </a:lnSpc>
              <a:spcBef>
                <a:spcPts val="560"/>
              </a:spcBef>
            </a:pPr>
            <a:r>
              <a:rPr lang="en-US" sz="3200" dirty="0" smtClean="0"/>
              <a:t>Model based methods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6086" lvl="1" indent="-457200">
              <a:lnSpc>
                <a:spcPct val="90000"/>
              </a:lnSpc>
              <a:spcBef>
                <a:spcPts val="640"/>
              </a:spcBef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Stochastic Dynamic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</a:t>
            </a:r>
          </a:p>
          <a:p>
            <a:pPr marL="856086" lvl="1" indent="-457200">
              <a:lnSpc>
                <a:spcPct val="90000"/>
              </a:lnSpc>
              <a:spcBef>
                <a:spcPts val="640"/>
              </a:spcBef>
            </a:pPr>
            <a:r>
              <a:rPr lang="en-US" dirty="0" smtClean="0"/>
              <a:t>Bayesian approaches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78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</a:t>
            </a:r>
            <a:r>
              <a:rPr lang="en-US" dirty="0" smtClean="0"/>
              <a:t>Search Methods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Policy search: Instead of maintaining estimates of value functions, search in the space of policies.</a:t>
            </a:r>
          </a:p>
          <a:p>
            <a:r>
              <a:rPr lang="en-US" sz="2800" dirty="0" smtClean="0"/>
              <a:t>Why</a:t>
            </a:r>
            <a:r>
              <a:rPr lang="en-US" sz="2800" dirty="0"/>
              <a:t>?</a:t>
            </a:r>
          </a:p>
          <a:p>
            <a:pPr lvl="1"/>
            <a:r>
              <a:rPr lang="en-US" sz="2400" dirty="0"/>
              <a:t>S</a:t>
            </a:r>
            <a:r>
              <a:rPr lang="en-US" sz="2400" dirty="0" smtClean="0"/>
              <a:t>impler description </a:t>
            </a:r>
            <a:endParaRPr lang="en-US" sz="2400" dirty="0"/>
          </a:p>
          <a:p>
            <a:pPr lvl="1"/>
            <a:r>
              <a:rPr lang="en-US" sz="2400" dirty="0" smtClean="0"/>
              <a:t>Better convergence</a:t>
            </a:r>
            <a:endParaRPr lang="en-US" sz="2400" dirty="0"/>
          </a:p>
          <a:p>
            <a:pPr lvl="1"/>
            <a:r>
              <a:rPr lang="en-US" sz="2400" dirty="0" smtClean="0"/>
              <a:t>Robust to partial </a:t>
            </a:r>
            <a:r>
              <a:rPr lang="en-US" sz="2400" dirty="0" err="1"/>
              <a:t>o</a:t>
            </a:r>
            <a:r>
              <a:rPr lang="en-US" sz="2400" dirty="0" err="1" smtClean="0"/>
              <a:t>bservability</a:t>
            </a:r>
            <a:endParaRPr lang="en-US" sz="2400" dirty="0" smtClean="0"/>
          </a:p>
          <a:p>
            <a:r>
              <a:rPr lang="en-US" sz="2800" dirty="0" smtClean="0"/>
              <a:t>Direct policy search</a:t>
            </a:r>
          </a:p>
          <a:p>
            <a:pPr lvl="1"/>
            <a:r>
              <a:rPr lang="en-US" sz="2400" dirty="0" smtClean="0"/>
              <a:t>Genetic algorithms</a:t>
            </a:r>
          </a:p>
          <a:p>
            <a:r>
              <a:rPr lang="en-US" sz="2800" dirty="0" smtClean="0"/>
              <a:t>Policy Gradient Approaches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2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Policy Gradient </a:t>
            </a:r>
            <a:r>
              <a:rPr lang="en-US" sz="4000" dirty="0" smtClean="0"/>
              <a:t>Methods</a:t>
            </a:r>
            <a:endParaRPr lang="en-US" sz="40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Policy depends on some parameters </a:t>
            </a:r>
            <a:r>
              <a:rPr lang="en-US" dirty="0" err="1"/>
              <a:t>Θ</a:t>
            </a:r>
            <a:endParaRPr lang="en-US" dirty="0"/>
          </a:p>
          <a:p>
            <a:pPr lvl="1">
              <a:buFontTx/>
              <a:buNone/>
            </a:pPr>
            <a:r>
              <a:rPr lang="en-US" sz="2400" dirty="0"/>
              <a:t>– Action preferences</a:t>
            </a:r>
          </a:p>
          <a:p>
            <a:pPr lvl="1">
              <a:buFontTx/>
              <a:buNone/>
            </a:pPr>
            <a:r>
              <a:rPr lang="en-US" sz="2400" dirty="0"/>
              <a:t>– Mean and variance</a:t>
            </a:r>
          </a:p>
          <a:p>
            <a:pPr lvl="1">
              <a:buFontTx/>
              <a:buNone/>
            </a:pPr>
            <a:r>
              <a:rPr lang="en-US" sz="2400" dirty="0"/>
              <a:t>– Weights of a neural network</a:t>
            </a:r>
          </a:p>
          <a:p>
            <a:r>
              <a:rPr lang="en-US" dirty="0"/>
              <a:t>Modify policy parameters directly instead of estimating the action values</a:t>
            </a:r>
          </a:p>
          <a:p>
            <a:r>
              <a:rPr lang="en-US" dirty="0"/>
              <a:t>Maximize: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17221"/>
            <a:ext cx="2914650" cy="10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5" y="5770381"/>
            <a:ext cx="2689225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37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1441" y="4445666"/>
            <a:ext cx="312672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Simplified Setting</a:t>
            </a:r>
          </a:p>
          <a:p>
            <a:r>
              <a:rPr lang="en-US" sz="2400" dirty="0" smtClean="0"/>
              <a:t>Immediate Reward or </a:t>
            </a:r>
          </a:p>
          <a:p>
            <a:r>
              <a:rPr lang="en-US" sz="2400" dirty="0" smtClean="0"/>
              <a:t>Multi-arm bandits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5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3600" dirty="0" smtClean="0">
                <a:ea typeface="Arial" pitchFamily="-84" charset="0"/>
                <a:cs typeface="Arial" pitchFamily="-84" charset="0"/>
              </a:rPr>
              <a:t>Multi-arm </a:t>
            </a:r>
            <a:r>
              <a:rPr lang="de-DE" sz="3600" dirty="0" err="1" smtClean="0">
                <a:ea typeface="Arial" pitchFamily="-84" charset="0"/>
                <a:cs typeface="Arial" pitchFamily="-84" charset="0"/>
              </a:rPr>
              <a:t>bandit</a:t>
            </a:r>
            <a:endParaRPr lang="de-DE" sz="3600" dirty="0">
              <a:ea typeface="Arial" pitchFamily="-84" charset="0"/>
              <a:cs typeface="Arial" pitchFamily="-84" charset="0"/>
            </a:endParaRPr>
          </a:p>
        </p:txBody>
      </p:sp>
      <p:sp>
        <p:nvSpPr>
          <p:cNvPr id="27653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n-arm bandit problem is to  learn to preferentially select a particular action (arm) from a set of n actions (1, 2, 3, . . . . , </a:t>
            </a:r>
            <a:r>
              <a:rPr sz="2800" i="1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n</a:t>
            </a:r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)</a:t>
            </a:r>
          </a:p>
          <a:p>
            <a:pPr eaLnBrk="1" hangingPunct="1"/>
            <a:r>
              <a:rPr sz="2800" noProof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Each selection results in </a:t>
            </a:r>
            <a:r>
              <a:rPr sz="2800" noProof="1" smtClean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Rewards</a:t>
            </a:r>
            <a:r>
              <a:rPr lang="en-US" sz="2800" noProof="1" smtClean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, with noise</a:t>
            </a:r>
          </a:p>
          <a:p>
            <a:pPr lvl="1"/>
            <a:r>
              <a:rPr lang="en-US" sz="2400" noProof="1" smtClean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Sometimes you get a reward, sometimes don’t</a:t>
            </a:r>
          </a:p>
          <a:p>
            <a:pPr eaLnBrk="1" hangingPunct="1"/>
            <a:r>
              <a:rPr lang="en-US" sz="2800" noProof="1" smtClean="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Pick arm that has the highest expected reward</a:t>
            </a:r>
            <a:endParaRPr sz="2800" noProof="1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pic>
        <p:nvPicPr>
          <p:cNvPr id="27654" name="Picture 6" descr="slot-machin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6225" y="4340225"/>
            <a:ext cx="2517775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414597">
              <a:defRPr/>
            </a:pPr>
            <a:fld id="{83FAF7E6-3CD8-0B47-8B45-CB24DA9611F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414597">
                <a:defRPr/>
              </a:pPr>
              <a:t>38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defTabSz="414597">
              <a:defRPr/>
            </a:pPr>
            <a:r>
              <a:rPr lang="en-US" smtClean="0">
                <a:solidFill>
                  <a:schemeClr val="tx1">
                    <a:tint val="75000"/>
                  </a:schemeClr>
                </a:solidFill>
              </a:rPr>
              <a:t>Deep Reinforcement Learning</a:t>
            </a:r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735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51" y="2000098"/>
            <a:ext cx="4877902" cy="2445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Computing gradient of performance </a:t>
            </a:r>
            <a:r>
              <a:rPr lang="en-US" dirty="0" err="1"/>
              <a:t>w.r.t</a:t>
            </a:r>
            <a:r>
              <a:rPr lang="en-US" dirty="0"/>
              <a:t>.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Estimate the gradient from N samples:</a:t>
            </a:r>
          </a:p>
          <a:p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105400"/>
            <a:ext cx="3700984" cy="115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39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31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7A96-F226-3346-B387-8762849BE76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RL Framework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862388"/>
            <a:ext cx="8153400" cy="2494445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Learn from close interaction</a:t>
            </a:r>
          </a:p>
          <a:p>
            <a:r>
              <a:rPr lang="en-US" sz="2800" dirty="0" smtClean="0"/>
              <a:t>...with a stochastic environment</a:t>
            </a:r>
          </a:p>
          <a:p>
            <a:r>
              <a:rPr lang="en-US" sz="2800" dirty="0" smtClean="0"/>
              <a:t>...having noisy </a:t>
            </a:r>
            <a:r>
              <a:rPr lang="en-US" sz="2800" u="sng" dirty="0" smtClean="0"/>
              <a:t>delayed</a:t>
            </a:r>
            <a:r>
              <a:rPr lang="en-US" sz="2800" dirty="0" smtClean="0"/>
              <a:t> scalar evaluation</a:t>
            </a:r>
          </a:p>
          <a:p>
            <a:r>
              <a:rPr lang="en-US" sz="2800" dirty="0" smtClean="0"/>
              <a:t>...with a goal to maximize a measure of long term performance</a:t>
            </a:r>
            <a:endParaRPr lang="en-US" sz="2800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644900" y="1576388"/>
            <a:ext cx="1981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800" dirty="0">
                <a:latin typeface="Tahoma" pitchFamily="-84" charset="0"/>
              </a:rPr>
              <a:t>Environment</a:t>
            </a:r>
            <a:endParaRPr lang="en-US" dirty="0">
              <a:latin typeface="Tahoma" pitchFamily="-84" charset="0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3657600" y="3100388"/>
            <a:ext cx="1981200" cy="762000"/>
          </a:xfrm>
          <a:prstGeom prst="rect">
            <a:avLst/>
          </a:prstGeom>
          <a:solidFill>
            <a:srgbClr val="FCB53B"/>
          </a:solidFill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172272" y="3271322"/>
            <a:ext cx="160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Tahoma" pitchFamily="-84" charset="0"/>
              </a:rPr>
              <a:t>Agent</a:t>
            </a:r>
            <a:endParaRPr lang="en-US" dirty="0">
              <a:latin typeface="Tahoma" pitchFamily="-84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638800" y="1871663"/>
            <a:ext cx="1371600" cy="1600200"/>
            <a:chOff x="3552" y="1440"/>
            <a:chExt cx="864" cy="1008"/>
          </a:xfrm>
        </p:grpSpPr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3552" y="2448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3" name="Line 9"/>
            <p:cNvSpPr>
              <a:spLocks noChangeShapeType="1"/>
            </p:cNvSpPr>
            <p:nvPr/>
          </p:nvSpPr>
          <p:spPr bwMode="auto">
            <a:xfrm flipV="1">
              <a:off x="4416" y="1440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4" name="Line 10"/>
            <p:cNvSpPr>
              <a:spLocks noChangeShapeType="1"/>
            </p:cNvSpPr>
            <p:nvPr/>
          </p:nvSpPr>
          <p:spPr bwMode="auto">
            <a:xfrm flipH="1">
              <a:off x="3552" y="1440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5" name="Text Box 11"/>
            <p:cNvSpPr txBox="1">
              <a:spLocks noChangeArrowheads="1"/>
            </p:cNvSpPr>
            <p:nvPr/>
          </p:nvSpPr>
          <p:spPr bwMode="auto">
            <a:xfrm>
              <a:off x="3744" y="2208"/>
              <a:ext cx="5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Tahoma" pitchFamily="-84" charset="0"/>
                </a:rPr>
                <a:t>Action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124075" y="1855788"/>
            <a:ext cx="1533525" cy="1600200"/>
            <a:chOff x="1338" y="1424"/>
            <a:chExt cx="966" cy="1008"/>
          </a:xfrm>
        </p:grpSpPr>
        <p:sp>
          <p:nvSpPr>
            <p:cNvPr id="6157" name="Line 13"/>
            <p:cNvSpPr>
              <a:spLocks noChangeShapeType="1"/>
            </p:cNvSpPr>
            <p:nvPr/>
          </p:nvSpPr>
          <p:spPr bwMode="auto">
            <a:xfrm flipH="1">
              <a:off x="1344" y="1424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8" name="Line 14"/>
            <p:cNvSpPr>
              <a:spLocks noChangeShapeType="1"/>
            </p:cNvSpPr>
            <p:nvPr/>
          </p:nvSpPr>
          <p:spPr bwMode="auto">
            <a:xfrm>
              <a:off x="1344" y="1424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9" name="Line 15"/>
            <p:cNvSpPr>
              <a:spLocks noChangeShapeType="1"/>
            </p:cNvSpPr>
            <p:nvPr/>
          </p:nvSpPr>
          <p:spPr bwMode="auto">
            <a:xfrm>
              <a:off x="1338" y="2432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0" name="Text Box 16"/>
            <p:cNvSpPr txBox="1">
              <a:spLocks noChangeArrowheads="1"/>
            </p:cNvSpPr>
            <p:nvPr/>
          </p:nvSpPr>
          <p:spPr bwMode="auto">
            <a:xfrm>
              <a:off x="1632" y="2192"/>
              <a:ext cx="4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Tahoma" pitchFamily="-84" charset="0"/>
                </a:rPr>
                <a:t>State</a:t>
              </a: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340100" y="2262188"/>
            <a:ext cx="1295400" cy="838200"/>
            <a:chOff x="2112" y="1680"/>
            <a:chExt cx="816" cy="528"/>
          </a:xfrm>
        </p:grpSpPr>
        <p:sp>
          <p:nvSpPr>
            <p:cNvPr id="6162" name="Line 18"/>
            <p:cNvSpPr>
              <a:spLocks noChangeShapeType="1"/>
            </p:cNvSpPr>
            <p:nvPr/>
          </p:nvSpPr>
          <p:spPr bwMode="auto">
            <a:xfrm>
              <a:off x="2928" y="1680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3" name="Text Box 19"/>
            <p:cNvSpPr txBox="1">
              <a:spLocks noChangeArrowheads="1"/>
            </p:cNvSpPr>
            <p:nvPr/>
          </p:nvSpPr>
          <p:spPr bwMode="auto">
            <a:xfrm>
              <a:off x="2112" y="1776"/>
              <a:ext cx="76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800">
                  <a:latin typeface="Tahoma" pitchFamily="-84" charset="0"/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11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 </a:t>
            </a:r>
            <a:r>
              <a:rPr lang="en-US" sz="3600" dirty="0"/>
              <a:t>(</a:t>
            </a:r>
            <a:r>
              <a:rPr lang="en-US" sz="3600" dirty="0" smtClean="0"/>
              <a:t>Williams </a:t>
            </a:r>
            <a:r>
              <a:rPr lang="ja-JP" altLang="en-US" sz="3600" smtClean="0">
                <a:latin typeface="Arial"/>
              </a:rPr>
              <a:t>’</a:t>
            </a:r>
            <a:r>
              <a:rPr lang="en-US" sz="3600" dirty="0"/>
              <a:t>92)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Incremental version: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0035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0" r="-90"/>
          <a:stretch>
            <a:fillRect/>
          </a:stretch>
        </p:blipFill>
        <p:spPr bwMode="auto">
          <a:xfrm>
            <a:off x="1981200" y="4832350"/>
            <a:ext cx="5257800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05200"/>
            <a:ext cx="3094038" cy="82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1143000" y="4070350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Reinforcement Baseline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6629400" y="4146550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Characteristic Eligibility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40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9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Monte-Carlo </a:t>
            </a:r>
            <a:r>
              <a:rPr lang="en-US" b="0" dirty="0"/>
              <a:t>Policy Gradient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Samples are entire trajectories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/>
              <a:t>	</a:t>
            </a:r>
            <a:r>
              <a:rPr lang="en-US" sz="2800" i="1" dirty="0" smtClean="0">
                <a:latin typeface="Times New Roman"/>
                <a:cs typeface="Times New Roman"/>
              </a:rPr>
              <a:t>s</a:t>
            </a:r>
            <a:r>
              <a:rPr lang="en-US" sz="2800" baseline="-25000" dirty="0" smtClean="0">
                <a:latin typeface="Times New Roman"/>
                <a:cs typeface="Times New Roman"/>
              </a:rPr>
              <a:t>0</a:t>
            </a:r>
            <a:r>
              <a:rPr lang="en-US" sz="2800" i="1" dirty="0" smtClean="0">
                <a:latin typeface="Times New Roman"/>
                <a:cs typeface="Times New Roman"/>
              </a:rPr>
              <a:t>, </a:t>
            </a:r>
            <a:r>
              <a:rPr lang="en-US" sz="2800" i="1" dirty="0">
                <a:latin typeface="Times New Roman"/>
                <a:cs typeface="Times New Roman"/>
              </a:rPr>
              <a:t>a</a:t>
            </a:r>
            <a:r>
              <a:rPr lang="en-US" sz="2800" baseline="-25000" dirty="0">
                <a:latin typeface="Times New Roman"/>
                <a:cs typeface="Times New Roman"/>
              </a:rPr>
              <a:t>0</a:t>
            </a:r>
            <a:r>
              <a:rPr lang="en-US" sz="2800" i="1" dirty="0">
                <a:latin typeface="Times New Roman"/>
                <a:cs typeface="Times New Roman"/>
              </a:rPr>
              <a:t>, r</a:t>
            </a:r>
            <a:r>
              <a:rPr lang="en-US" sz="2800" baseline="-25000" dirty="0">
                <a:latin typeface="Times New Roman"/>
                <a:cs typeface="Times New Roman"/>
              </a:rPr>
              <a:t>1</a:t>
            </a:r>
            <a:r>
              <a:rPr lang="en-US" sz="2800" i="1" dirty="0">
                <a:latin typeface="Times New Roman"/>
                <a:cs typeface="Times New Roman"/>
              </a:rPr>
              <a:t>, s</a:t>
            </a:r>
            <a:r>
              <a:rPr lang="en-US" sz="2800" baseline="-25000" dirty="0">
                <a:latin typeface="Times New Roman"/>
                <a:cs typeface="Times New Roman"/>
              </a:rPr>
              <a:t>1</a:t>
            </a:r>
            <a:r>
              <a:rPr lang="en-US" sz="2800" i="1" dirty="0">
                <a:latin typeface="Times New Roman"/>
                <a:cs typeface="Times New Roman"/>
              </a:rPr>
              <a:t>, a</a:t>
            </a:r>
            <a:r>
              <a:rPr lang="en-US" sz="2800" baseline="-25000" dirty="0">
                <a:latin typeface="Times New Roman"/>
                <a:cs typeface="Times New Roman"/>
              </a:rPr>
              <a:t>1</a:t>
            </a:r>
            <a:r>
              <a:rPr lang="en-US" sz="2800" i="1" dirty="0" smtClean="0">
                <a:latin typeface="Times New Roman"/>
                <a:cs typeface="Times New Roman"/>
              </a:rPr>
              <a:t>,r</a:t>
            </a:r>
            <a:r>
              <a:rPr lang="en-US" sz="2800" baseline="-25000" dirty="0" smtClean="0">
                <a:latin typeface="Times New Roman"/>
                <a:cs typeface="Times New Roman"/>
              </a:rPr>
              <a:t>2,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  <a:r>
              <a:rPr lang="en-US" sz="2800" i="1" dirty="0">
                <a:latin typeface="Times New Roman"/>
                <a:cs typeface="Times New Roman"/>
              </a:rPr>
              <a:t>. . . , </a:t>
            </a:r>
            <a:r>
              <a:rPr lang="en-US" sz="2800" i="1" dirty="0" err="1" smtClean="0">
                <a:latin typeface="Times New Roman"/>
                <a:cs typeface="Times New Roman"/>
              </a:rPr>
              <a:t>s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T</a:t>
            </a:r>
            <a:endParaRPr lang="en-US" sz="2800" i="1" baseline="-25000" dirty="0" smtClean="0">
              <a:latin typeface="Times New Roman"/>
              <a:cs typeface="Times New Roman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800" i="1" baseline="-25000" dirty="0">
              <a:latin typeface="Times New Roman"/>
              <a:cs typeface="Times New Roman"/>
            </a:endParaRPr>
          </a:p>
          <a:p>
            <a:pPr>
              <a:lnSpc>
                <a:spcPct val="80000"/>
              </a:lnSpc>
            </a:pPr>
            <a:r>
              <a:rPr lang="en-US" sz="2800" dirty="0"/>
              <a:t>Evaluation criterion is the return along the path, instead of immediate rewards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The gradient estimation equation becomes: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baseline="-25000" dirty="0"/>
          </a:p>
          <a:p>
            <a:pPr>
              <a:lnSpc>
                <a:spcPct val="80000"/>
              </a:lnSpc>
            </a:pPr>
            <a:endParaRPr lang="en-US" sz="2800" baseline="-250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/>
              <a:t>	where</a:t>
            </a:r>
            <a:r>
              <a:rPr lang="en-US" sz="2800" dirty="0">
                <a:latin typeface="Times"/>
                <a:cs typeface="Times"/>
              </a:rPr>
              <a:t>, </a:t>
            </a:r>
            <a:r>
              <a:rPr lang="en-US" sz="2800" i="1" dirty="0" err="1">
                <a:latin typeface="Times New Roman"/>
                <a:cs typeface="Times New Roman"/>
              </a:rPr>
              <a:t>R</a:t>
            </a:r>
            <a:r>
              <a:rPr lang="en-US" sz="2800" i="1" baseline="-25000" dirty="0" err="1">
                <a:latin typeface="Times New Roman"/>
                <a:cs typeface="Times New Roman"/>
              </a:rPr>
              <a:t>i</a:t>
            </a:r>
            <a:r>
              <a:rPr lang="en-US" sz="2800" i="1" dirty="0">
                <a:latin typeface="Times New Roman"/>
                <a:cs typeface="Times New Roman"/>
              </a:rPr>
              <a:t>(s</a:t>
            </a:r>
            <a:r>
              <a:rPr lang="en-US" sz="2800" i="1" baseline="-25000" dirty="0">
                <a:latin typeface="Times New Roman"/>
                <a:cs typeface="Times New Roman"/>
              </a:rPr>
              <a:t>0</a:t>
            </a:r>
            <a:r>
              <a:rPr lang="en-US" sz="2800" i="1" dirty="0">
                <a:latin typeface="Times New Roman"/>
                <a:cs typeface="Times New Roman"/>
              </a:rPr>
              <a:t>) </a:t>
            </a:r>
            <a:r>
              <a:rPr lang="en-US" sz="2800" dirty="0"/>
              <a:t>is the return starting from state </a:t>
            </a:r>
            <a:r>
              <a:rPr lang="en-US" sz="2800" i="1" dirty="0">
                <a:latin typeface="Times New Roman"/>
                <a:cs typeface="Times New Roman"/>
              </a:rPr>
              <a:t>s</a:t>
            </a:r>
            <a:r>
              <a:rPr lang="en-US" sz="2800" i="1" baseline="-25000" dirty="0">
                <a:latin typeface="Times New Roman"/>
                <a:cs typeface="Times New Roman"/>
              </a:rPr>
              <a:t>0</a:t>
            </a:r>
            <a:r>
              <a:rPr lang="en-US" sz="2800" dirty="0"/>
              <a:t> and </a:t>
            </a:r>
            <a:r>
              <a:rPr lang="en-US" sz="2800" i="1" dirty="0">
                <a:latin typeface="Times New Roman"/>
                <a:cs typeface="Times New Roman"/>
              </a:rPr>
              <a:t>p</a:t>
            </a:r>
            <a:r>
              <a:rPr lang="en-US" sz="2800" i="1" baseline="-25000" dirty="0">
                <a:latin typeface="Times New Roman"/>
                <a:cs typeface="Times New Roman"/>
              </a:rPr>
              <a:t>i</a:t>
            </a:r>
            <a:r>
              <a:rPr lang="en-US" sz="2800" i="1" dirty="0">
                <a:latin typeface="Times New Roman"/>
                <a:cs typeface="Times New Roman"/>
              </a:rPr>
              <a:t>(s</a:t>
            </a:r>
            <a:r>
              <a:rPr lang="en-US" sz="2800" i="1" baseline="-25000" dirty="0">
                <a:latin typeface="Times New Roman"/>
                <a:cs typeface="Times New Roman"/>
              </a:rPr>
              <a:t>0</a:t>
            </a:r>
            <a:r>
              <a:rPr lang="en-US" sz="2800" i="1" dirty="0">
                <a:latin typeface="Times New Roman"/>
                <a:cs typeface="Times New Roman"/>
              </a:rPr>
              <a:t>;</a:t>
            </a:r>
            <a:r>
              <a:rPr lang="el-GR" sz="2400" dirty="0">
                <a:latin typeface="Times New Roman"/>
                <a:cs typeface="Times New Roman"/>
              </a:rPr>
              <a:t>Θ</a:t>
            </a:r>
            <a:r>
              <a:rPr lang="en-US" sz="2800" i="1" dirty="0">
                <a:latin typeface="Times"/>
                <a:cs typeface="Times"/>
              </a:rPr>
              <a:t>) </a:t>
            </a:r>
            <a:r>
              <a:rPr lang="en-US" sz="2800" dirty="0"/>
              <a:t>is the probability of </a:t>
            </a:r>
            <a:r>
              <a:rPr lang="en-US" sz="2800" i="1" dirty="0" err="1">
                <a:latin typeface="Times"/>
                <a:cs typeface="Times"/>
              </a:rPr>
              <a:t>i</a:t>
            </a:r>
            <a:r>
              <a:rPr lang="en-US" sz="2800" i="1" baseline="30000" dirty="0" err="1">
                <a:latin typeface="Times"/>
                <a:cs typeface="Times"/>
              </a:rPr>
              <a:t>th</a:t>
            </a:r>
            <a:r>
              <a:rPr lang="en-US" sz="2800" dirty="0"/>
              <a:t> trajectory, starting from </a:t>
            </a:r>
            <a:r>
              <a:rPr lang="en-US" sz="2800" i="1" dirty="0">
                <a:latin typeface="Times"/>
                <a:cs typeface="Times"/>
              </a:rPr>
              <a:t>s</a:t>
            </a:r>
            <a:r>
              <a:rPr lang="en-US" sz="2800" i="1" baseline="-25000" dirty="0">
                <a:latin typeface="Times"/>
                <a:cs typeface="Times"/>
              </a:rPr>
              <a:t>0</a:t>
            </a:r>
            <a:r>
              <a:rPr lang="en-US" sz="2800" dirty="0"/>
              <a:t> and using policy given by </a:t>
            </a:r>
            <a:r>
              <a:rPr lang="el-GR" sz="2400" dirty="0">
                <a:latin typeface="Times New Roman"/>
                <a:cs typeface="Times New Roman"/>
              </a:rPr>
              <a:t>Θ</a:t>
            </a:r>
            <a:r>
              <a:rPr lang="en-US" sz="2800" i="1" dirty="0">
                <a:latin typeface="Times"/>
                <a:cs typeface="Times"/>
              </a:rPr>
              <a:t>.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94" y="3889916"/>
            <a:ext cx="4595157" cy="99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5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MC Policy Gradient contd.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likelihood ratio" in this case evaluates to: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Estimate depends on starting state </a:t>
            </a:r>
            <a:r>
              <a:rPr lang="en-US" i="1" dirty="0">
                <a:latin typeface="Times"/>
                <a:cs typeface="Times"/>
              </a:rPr>
              <a:t>s</a:t>
            </a:r>
            <a:r>
              <a:rPr lang="en-US" i="1" baseline="-25000" dirty="0">
                <a:latin typeface="Times"/>
                <a:cs typeface="Times"/>
              </a:rPr>
              <a:t>0</a:t>
            </a:r>
            <a:r>
              <a:rPr lang="en-US" dirty="0"/>
              <a:t>. One way to address this problem is to assume a fixed initial state. </a:t>
            </a:r>
          </a:p>
          <a:p>
            <a:pPr>
              <a:lnSpc>
                <a:spcPct val="90000"/>
              </a:lnSpc>
            </a:pPr>
            <a:r>
              <a:rPr lang="en-US" dirty="0"/>
              <a:t>More common assumption is to use the average reward formulation.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2071635"/>
            <a:ext cx="4083541" cy="93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100763" y="231457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(1)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42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0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434" y="4237318"/>
            <a:ext cx="2008666" cy="83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56" y="2101355"/>
            <a:ext cx="3854769" cy="141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Incremental Update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We can incrementally compute the summation in Equation </a:t>
            </a:r>
            <a:r>
              <a:rPr lang="en-US" sz="2400" dirty="0">
                <a:latin typeface="Times New Roman"/>
                <a:cs typeface="Times New Roman"/>
              </a:rPr>
              <a:t>1</a:t>
            </a:r>
            <a:r>
              <a:rPr lang="en-US" sz="2800" dirty="0"/>
              <a:t>, over one trajectory as follows: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i="1" dirty="0" err="1">
                <a:latin typeface="Times New Roman"/>
                <a:cs typeface="Times New Roman"/>
              </a:rPr>
              <a:t>z</a:t>
            </a:r>
            <a:r>
              <a:rPr lang="en-US" sz="2800" i="1" baseline="-25000" dirty="0" err="1">
                <a:latin typeface="Times New Roman"/>
                <a:cs typeface="Times New Roman"/>
              </a:rPr>
              <a:t>T</a:t>
            </a:r>
            <a:r>
              <a:rPr lang="en-US" sz="2800" dirty="0"/>
              <a:t> is known as an eligibility trace. Recall the characteristic eligibility term from REINFORCE: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i="1" dirty="0" err="1">
                <a:latin typeface="Times New Roman"/>
                <a:cs typeface="Times New Roman"/>
              </a:rPr>
              <a:t>z</a:t>
            </a:r>
            <a:r>
              <a:rPr lang="en-US" sz="2800" i="1" baseline="-25000" dirty="0" err="1">
                <a:latin typeface="Times New Roman"/>
                <a:cs typeface="Times New Roman"/>
              </a:rPr>
              <a:t>T</a:t>
            </a:r>
            <a:r>
              <a:rPr lang="en-US" sz="2800" dirty="0"/>
              <a:t> keeps track of this eligibility over time, hence is called a trace.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43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4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/>
              <a:t>Simple MC Policy Gradient Algorithm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272612"/>
            <a:ext cx="7539037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533400" y="5006412"/>
            <a:ext cx="784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Adjust </a:t>
            </a:r>
            <a:r>
              <a:rPr lang="el-GR" dirty="0">
                <a:latin typeface="Times"/>
                <a:cs typeface="Times"/>
              </a:rPr>
              <a:t>Θ</a:t>
            </a:r>
            <a:r>
              <a:rPr lang="en-US" dirty="0">
                <a:latin typeface="Times"/>
                <a:cs typeface="Times"/>
              </a:rPr>
              <a:t> </a:t>
            </a:r>
            <a:r>
              <a:rPr lang="en-US" dirty="0"/>
              <a:t>using a simple stochastic gradient ascent rule:</a:t>
            </a:r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331106"/>
            <a:ext cx="21336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685800" y="5931181"/>
            <a:ext cx="533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where</a:t>
            </a:r>
            <a:r>
              <a:rPr lang="en-US" i="1" dirty="0">
                <a:latin typeface="Times"/>
                <a:cs typeface="Times"/>
              </a:rPr>
              <a:t> </a:t>
            </a:r>
            <a:r>
              <a:rPr lang="el-GR" i="1" dirty="0">
                <a:latin typeface="Times"/>
                <a:cs typeface="Times"/>
              </a:rPr>
              <a:t>α</a:t>
            </a:r>
            <a:r>
              <a:rPr lang="en-US" i="1" dirty="0">
                <a:latin typeface="Times"/>
                <a:cs typeface="Times"/>
              </a:rPr>
              <a:t> </a:t>
            </a:r>
            <a:r>
              <a:rPr lang="en-US" dirty="0"/>
              <a:t>is a positive step size parameter.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44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5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19249" y="275070"/>
            <a:ext cx="8231040" cy="872732"/>
          </a:xfrm>
        </p:spPr>
        <p:txBody>
          <a:bodyPr>
            <a:normAutofit/>
          </a:bodyPr>
          <a:lstStyle/>
          <a:p>
            <a:r>
              <a:rPr lang="en-US" sz="4000" b="0" dirty="0"/>
              <a:t>Simple MC Policy Gradient </a:t>
            </a:r>
            <a:r>
              <a:rPr lang="en-US" sz="4000" b="0" dirty="0" smtClean="0"/>
              <a:t>Algorithm</a:t>
            </a:r>
            <a:endParaRPr lang="en-US" sz="4000" b="0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algorithm computes an unbiased estimate of the gradient.</a:t>
            </a:r>
          </a:p>
          <a:p>
            <a:r>
              <a:rPr lang="en-US" dirty="0"/>
              <a:t>Can be very slow due to high variance in the estimates.</a:t>
            </a:r>
          </a:p>
          <a:p>
            <a:r>
              <a:rPr lang="en-US" dirty="0"/>
              <a:t>Variance is related to the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recurrence time" or the episode length.</a:t>
            </a:r>
          </a:p>
          <a:p>
            <a:r>
              <a:rPr lang="en-US" dirty="0"/>
              <a:t>For problems with large state spaces, the variance becomes unacceptably high.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6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Generalization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Issues with large state/action spaces:</a:t>
            </a:r>
          </a:p>
          <a:p>
            <a:pPr lvl="1"/>
            <a:r>
              <a:rPr lang="en-US" dirty="0" smtClean="0"/>
              <a:t>tabular approaches not memory efficient</a:t>
            </a:r>
          </a:p>
          <a:p>
            <a:pPr lvl="1"/>
            <a:r>
              <a:rPr lang="en-US" dirty="0" smtClean="0"/>
              <a:t>data </a:t>
            </a:r>
            <a:r>
              <a:rPr lang="en-US" dirty="0" err="1" smtClean="0"/>
              <a:t>sparsity</a:t>
            </a:r>
            <a:endParaRPr lang="en-US" dirty="0" smtClean="0"/>
          </a:p>
          <a:p>
            <a:pPr lvl="1"/>
            <a:r>
              <a:rPr lang="en-US" dirty="0" smtClean="0"/>
              <a:t>continuous state/action spaces</a:t>
            </a:r>
          </a:p>
          <a:p>
            <a:r>
              <a:rPr lang="en-US" dirty="0" smtClean="0"/>
              <a:t> We need methods that can generalize experience gained over a limited subset of the state space</a:t>
            </a:r>
          </a:p>
          <a:p>
            <a:r>
              <a:rPr lang="en-US" dirty="0" smtClean="0"/>
              <a:t> Use </a:t>
            </a:r>
            <a:r>
              <a:rPr lang="en-US" dirty="0"/>
              <a:t>a parameterized representation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46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6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Deep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Issues with large state/action spaces:</a:t>
            </a:r>
          </a:p>
          <a:p>
            <a:pPr lvl="1"/>
            <a:r>
              <a:rPr lang="en-US" dirty="0" smtClean="0"/>
              <a:t>tabular approaches not memory efficient</a:t>
            </a:r>
          </a:p>
          <a:p>
            <a:pPr lvl="1"/>
            <a:r>
              <a:rPr lang="en-US" dirty="0" smtClean="0"/>
              <a:t>data </a:t>
            </a:r>
            <a:r>
              <a:rPr lang="en-US" dirty="0" err="1" smtClean="0"/>
              <a:t>sparsity</a:t>
            </a:r>
            <a:endParaRPr lang="en-US" dirty="0" smtClean="0"/>
          </a:p>
          <a:p>
            <a:pPr lvl="1"/>
            <a:r>
              <a:rPr lang="en-US" dirty="0" smtClean="0"/>
              <a:t>continuous state/action spaces</a:t>
            </a:r>
          </a:p>
          <a:p>
            <a:r>
              <a:rPr lang="en-US" dirty="0" smtClean="0"/>
              <a:t>Use </a:t>
            </a:r>
            <a:r>
              <a:rPr lang="en-US" dirty="0"/>
              <a:t>a parameterized </a:t>
            </a:r>
            <a:r>
              <a:rPr lang="en-US" dirty="0" smtClean="0"/>
              <a:t>representation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Value Functions</a:t>
            </a:r>
          </a:p>
          <a:p>
            <a:pPr lvl="1"/>
            <a:r>
              <a:rPr lang="en-US" dirty="0" smtClean="0"/>
              <a:t> Policies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Models</a:t>
            </a:r>
            <a:endParaRPr lang="en-US" dirty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47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7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Function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Least squares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But we don’t know the target!</a:t>
            </a:r>
          </a:p>
          <a:p>
            <a:r>
              <a:rPr lang="en-US" dirty="0" smtClean="0"/>
              <a:t>Use the TD </a:t>
            </a:r>
            <a:r>
              <a:rPr lang="en-US" i="1" dirty="0" smtClean="0"/>
              <a:t>target.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48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340291"/>
              </p:ext>
            </p:extLst>
          </p:nvPr>
        </p:nvGraphicFramePr>
        <p:xfrm>
          <a:off x="1849438" y="2508703"/>
          <a:ext cx="5272087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Equation" r:id="rId3" imgW="2603500" imgH="393700" progId="Equation.3">
                  <p:embed/>
                </p:oleObj>
              </mc:Choice>
              <mc:Fallback>
                <p:oleObj name="Equation" r:id="rId3" imgW="2603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438" y="2508703"/>
                        <a:ext cx="5272087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361130"/>
              </p:ext>
            </p:extLst>
          </p:nvPr>
        </p:nvGraphicFramePr>
        <p:xfrm>
          <a:off x="1238250" y="5049044"/>
          <a:ext cx="6496050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1" name="Equation" r:id="rId5" imgW="3213100" imgH="393700" progId="Equation.3">
                  <p:embed/>
                </p:oleObj>
              </mc:Choice>
              <mc:Fallback>
                <p:oleObj name="Equation" r:id="rId5" imgW="3213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5049044"/>
                        <a:ext cx="6496050" cy="814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7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47700" y="169334"/>
            <a:ext cx="7867650" cy="774700"/>
          </a:xfrm>
        </p:spPr>
        <p:txBody>
          <a:bodyPr>
            <a:normAutofit fontScale="90000"/>
          </a:bodyPr>
          <a:lstStyle/>
          <a:p>
            <a:pPr defTabSz="407572" eaLnBrk="1" hangingPunct="1">
              <a:defRPr/>
            </a:pPr>
            <a:r>
              <a:rPr lang="en-US" dirty="0">
                <a:latin typeface="Calibri Light" charset="0"/>
              </a:rPr>
              <a:t>Human Level Backgammon </a:t>
            </a:r>
            <a:r>
              <a:rPr lang="en-US" dirty="0" smtClean="0">
                <a:latin typeface="Calibri Light" charset="0"/>
              </a:rPr>
              <a:t>player </a:t>
            </a:r>
            <a:br>
              <a:rPr lang="en-US" dirty="0" smtClean="0">
                <a:latin typeface="Calibri Light" charset="0"/>
              </a:rPr>
            </a:br>
            <a:r>
              <a:rPr lang="en-US" sz="2700" dirty="0" smtClean="0">
                <a:latin typeface="Calibri Light" charset="0"/>
              </a:rPr>
              <a:t>TD-Gammon  (</a:t>
            </a:r>
            <a:r>
              <a:rPr lang="en-US" sz="2700" dirty="0" err="1" smtClean="0">
                <a:latin typeface="Calibri Light" charset="0"/>
              </a:rPr>
              <a:t>Tesauro</a:t>
            </a:r>
            <a:r>
              <a:rPr lang="en-US" sz="2700" dirty="0" smtClean="0">
                <a:latin typeface="Calibri Light" charset="0"/>
              </a:rPr>
              <a:t> 92)</a:t>
            </a:r>
            <a:endParaRPr lang="en-US" sz="2700" dirty="0">
              <a:latin typeface="Calibri Light" charset="0"/>
            </a:endParaRPr>
          </a:p>
        </p:txBody>
      </p:sp>
      <p:pic>
        <p:nvPicPr>
          <p:cNvPr id="4198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264" y="2271185"/>
            <a:ext cx="5093136" cy="3126316"/>
          </a:xfrm>
        </p:spPr>
      </p:pic>
      <p:pic>
        <p:nvPicPr>
          <p:cNvPr id="41987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2"/>
          <a:stretch/>
        </p:blipFill>
        <p:spPr bwMode="auto">
          <a:xfrm>
            <a:off x="6084912" y="2986618"/>
            <a:ext cx="2644775" cy="198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B8C7A08-CF79-1E45-B1D2-B9BC32D377D2}" type="slidenum">
              <a:rPr lang="en-US" smtClean="0"/>
              <a:pPr algn="r"/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4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Supervised Learning!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716338"/>
            <a:ext cx="8229600" cy="2416799"/>
          </a:xfrm>
        </p:spPr>
        <p:txBody>
          <a:bodyPr>
            <a:normAutofit fontScale="92500"/>
          </a:bodyPr>
          <a:lstStyle/>
          <a:p>
            <a:pPr marL="469900" indent="-469900">
              <a:lnSpc>
                <a:spcPct val="90000"/>
              </a:lnSpc>
            </a:pPr>
            <a:r>
              <a:rPr lang="en-US" sz="2800" dirty="0"/>
              <a:t>Very sparse “supervision”</a:t>
            </a:r>
          </a:p>
          <a:p>
            <a:pPr marL="469900" indent="-469900">
              <a:lnSpc>
                <a:spcPct val="90000"/>
              </a:lnSpc>
            </a:pPr>
            <a:r>
              <a:rPr lang="en-US" sz="2800" dirty="0"/>
              <a:t>No target output provided</a:t>
            </a:r>
          </a:p>
          <a:p>
            <a:pPr marL="469900" indent="-469900">
              <a:lnSpc>
                <a:spcPct val="90000"/>
              </a:lnSpc>
            </a:pPr>
            <a:r>
              <a:rPr lang="en-US" sz="2800" dirty="0"/>
              <a:t>No error gradient information available</a:t>
            </a:r>
          </a:p>
          <a:p>
            <a:pPr marL="469900" indent="-469900">
              <a:lnSpc>
                <a:spcPct val="90000"/>
              </a:lnSpc>
            </a:pPr>
            <a:r>
              <a:rPr lang="en-US" sz="2800" dirty="0"/>
              <a:t>Action chooses next state</a:t>
            </a:r>
          </a:p>
          <a:p>
            <a:pPr marL="469900" indent="-469900">
              <a:lnSpc>
                <a:spcPct val="90000"/>
              </a:lnSpc>
            </a:pPr>
            <a:r>
              <a:rPr lang="en-US" sz="2800" dirty="0"/>
              <a:t>Explore to estimate gradient – Trail and error learning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467100" y="2052638"/>
            <a:ext cx="1981200" cy="762000"/>
          </a:xfrm>
          <a:prstGeom prst="rect">
            <a:avLst/>
          </a:prstGeom>
          <a:solidFill>
            <a:srgbClr val="FCB53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087813" y="2239447"/>
            <a:ext cx="160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Tahoma" pitchFamily="-84" charset="0"/>
              </a:rPr>
              <a:t>Agent</a:t>
            </a:r>
            <a:endParaRPr lang="en-US" dirty="0">
              <a:latin typeface="Tahoma" pitchFamily="-84" charset="0"/>
            </a:endParaRP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5448300" y="2424113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5753100" y="2043113"/>
            <a:ext cx="8794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latin typeface="Tahoma" pitchFamily="-84" charset="0"/>
              </a:rPr>
              <a:t>Output</a:t>
            </a:r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1933575" y="2408238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2400300" y="2027238"/>
            <a:ext cx="727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latin typeface="Tahoma" pitchFamily="-84" charset="0"/>
              </a:rPr>
              <a:t>Input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6156325" y="2420938"/>
            <a:ext cx="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5" name="Oval 11"/>
          <p:cNvSpPr>
            <a:spLocks noChangeArrowheads="1"/>
          </p:cNvSpPr>
          <p:nvPr/>
        </p:nvSpPr>
        <p:spPr bwMode="auto">
          <a:xfrm>
            <a:off x="5940425" y="3068638"/>
            <a:ext cx="431800" cy="3603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 flipH="1">
            <a:off x="6372225" y="3213100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6588125" y="2779713"/>
            <a:ext cx="8429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latin typeface="Tahoma" pitchFamily="-84" charset="0"/>
              </a:rPr>
              <a:t>Target</a:t>
            </a:r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 flipH="1">
            <a:off x="4500563" y="3213100"/>
            <a:ext cx="1439862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 flipV="1">
            <a:off x="4500563" y="2779713"/>
            <a:ext cx="0" cy="433387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5003800" y="2852738"/>
            <a:ext cx="6842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latin typeface="Tahoma" pitchFamily="-84" charset="0"/>
              </a:rPr>
              <a:t>Error</a:t>
            </a: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 flipH="1">
            <a:off x="5003800" y="2924175"/>
            <a:ext cx="719138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 flipH="1">
            <a:off x="6659563" y="2852738"/>
            <a:ext cx="719137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1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1" grpId="0" animBg="1"/>
      <p:bldP spid="1128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886" y="239789"/>
            <a:ext cx="7177493" cy="872732"/>
          </a:xfrm>
        </p:spPr>
        <p:txBody>
          <a:bodyPr/>
          <a:lstStyle/>
          <a:p>
            <a:r>
              <a:rPr lang="en-US" b="0" cap="none" dirty="0" smtClean="0"/>
              <a:t>What about Control?</a:t>
            </a:r>
            <a:endParaRPr lang="en-US" sz="1800" b="0" dirty="0"/>
          </a:p>
        </p:txBody>
      </p:sp>
      <p:pic>
        <p:nvPicPr>
          <p:cNvPr id="4" name="Content Placeholder 3" descr="https___www_cs_toronto_edu__vmnih_docs_dqn_pdf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80" b="-1571"/>
          <a:stretch/>
        </p:blipFill>
        <p:spPr>
          <a:xfrm>
            <a:off x="456480" y="1291421"/>
            <a:ext cx="8231040" cy="2066279"/>
          </a:xfrm>
        </p:spPr>
      </p:pic>
      <p:sp>
        <p:nvSpPr>
          <p:cNvPr id="8" name="Content Placeholder 7"/>
          <p:cNvSpPr txBox="1">
            <a:spLocks/>
          </p:cNvSpPr>
          <p:nvPr/>
        </p:nvSpPr>
        <p:spPr bwMode="auto">
          <a:xfrm>
            <a:off x="456480" y="3443795"/>
            <a:ext cx="8231040" cy="279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marL="342725" indent="-342725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1611" indent="-285124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1937" indent="-227523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599864" indent="-227523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6350" indent="-227523" algn="l" defTabSz="45648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-1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340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Learnt to play from video input</a:t>
            </a:r>
          </a:p>
          <a:p>
            <a:pPr lvl="1"/>
            <a:r>
              <a:rPr lang="en-US" sz="2400" dirty="0" smtClean="0"/>
              <a:t>from scratch</a:t>
            </a:r>
          </a:p>
          <a:p>
            <a:r>
              <a:rPr lang="en-US" sz="2800" dirty="0" smtClean="0"/>
              <a:t>Used a complex </a:t>
            </a:r>
            <a:r>
              <a:rPr lang="en-US" sz="2800" i="1" dirty="0" smtClean="0"/>
              <a:t>neural network!</a:t>
            </a:r>
            <a:endParaRPr lang="en-US" sz="2800" dirty="0" smtClean="0"/>
          </a:p>
          <a:p>
            <a:pPr lvl="1"/>
            <a:r>
              <a:rPr lang="en-US" sz="2400" dirty="0" smtClean="0"/>
              <a:t>Considered one of the hardest learning problems solved by a computer</a:t>
            </a:r>
            <a:r>
              <a:rPr lang="en-US" sz="2400" dirty="0"/>
              <a:t>.</a:t>
            </a:r>
            <a:endParaRPr lang="en-US" sz="2400" dirty="0" smtClean="0"/>
          </a:p>
          <a:p>
            <a:r>
              <a:rPr lang="en-US" sz="2800" dirty="0" smtClean="0"/>
              <a:t>More importantly </a:t>
            </a:r>
            <a:r>
              <a:rPr lang="en-US" sz="2800" i="1" dirty="0" smtClean="0"/>
              <a:t>reproducible!!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9FE11EF-8EBF-104A-84E2-18BBBFB0CAB8}" type="slidenum">
              <a:rPr lang="en-US" smtClean="0"/>
              <a:pPr algn="r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76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>
                <a:solidFill>
                  <a:srgbClr val="000000"/>
                </a:solidFill>
              </a:rPr>
              <a:t>Deep Q-Learning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Shape 118" descr="Selection_0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25" y="1239249"/>
            <a:ext cx="8068403" cy="46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4161225" y="5896925"/>
            <a:ext cx="35205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666666"/>
                </a:solidFill>
              </a:rPr>
              <a:t>Source: Deep Q Networks, Nature 2015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>
                <a:solidFill>
                  <a:srgbClr val="000000"/>
                </a:solidFill>
              </a:rPr>
              <a:t>Deep Q-Learning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Shape 118" descr="Selection_0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25" y="1239249"/>
            <a:ext cx="8068403" cy="46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4161225" y="5896925"/>
            <a:ext cx="35205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666666"/>
                </a:solidFill>
              </a:rPr>
              <a:t>Source: Deep Q Networks, Nature 2015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259231" y="1247377"/>
            <a:ext cx="4973225" cy="4649547"/>
          </a:xfrm>
          <a:prstGeom prst="roundRect">
            <a:avLst/>
          </a:prstGeom>
          <a:solidFill>
            <a:srgbClr val="FCB53B">
              <a:alpha val="25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 Learning</a:t>
            </a:r>
            <a:endParaRPr lang="en-US" sz="4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659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>
                <a:solidFill>
                  <a:srgbClr val="000000"/>
                </a:solidFill>
              </a:rPr>
              <a:t>Deep Q-Learning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Shape 118" descr="Selection_0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25" y="1239249"/>
            <a:ext cx="8068403" cy="46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4161225" y="5896925"/>
            <a:ext cx="35205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666666"/>
                </a:solidFill>
              </a:rPr>
              <a:t>Source: Deep Q Networks, Nature 2015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259231" y="1247377"/>
            <a:ext cx="4973225" cy="4649547"/>
          </a:xfrm>
          <a:prstGeom prst="roundRect">
            <a:avLst/>
          </a:prstGeom>
          <a:solidFill>
            <a:srgbClr val="FCB53B">
              <a:alpha val="25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Feature Learning</a:t>
            </a:r>
            <a:endParaRPr lang="en-US" sz="4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232456" y="1147769"/>
            <a:ext cx="1654192" cy="474915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Linear FA!</a:t>
            </a:r>
            <a:endParaRPr lang="en-US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235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Q-Network Learning</a:t>
            </a:r>
          </a:p>
        </p:txBody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456479" y="2503715"/>
            <a:ext cx="8231100" cy="3622796"/>
          </a:xfrm>
          <a:prstGeom prst="rect">
            <a:avLst/>
          </a:prstGeom>
        </p:spPr>
        <p:txBody>
          <a:bodyPr lIns="91425" tIns="91425" rIns="91425" bIns="91425" anchor="t" anchorCtr="0">
            <a:normAutofit lnSpcReduction="10000"/>
          </a:bodyPr>
          <a:lstStyle/>
          <a:p>
            <a:pPr marL="0" lvl="0" indent="-6985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sz="2400" dirty="0">
                <a:solidFill>
                  <a:srgbClr val="FF0000"/>
                </a:solidFill>
                <a:latin typeface="Times New Roman"/>
                <a:ea typeface="Arial"/>
                <a:cs typeface="Times New Roman"/>
                <a:sym typeface="Arial"/>
              </a:rPr>
              <a:t>Divergence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is an issue since the 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current network 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is used 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decide its own target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Correlations between samples  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</a:pPr>
            <a:r>
              <a:rPr lang="en-US" sz="2400" dirty="0" smtClean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Non-</a:t>
            </a:r>
            <a:r>
              <a:rPr lang="en-US" sz="2400" dirty="0" err="1" smtClean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stationarity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of the targets</a:t>
            </a:r>
          </a:p>
          <a:p>
            <a:pPr marL="0" lvl="0" indent="-6985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endParaRPr sz="500" dirty="0">
              <a:solidFill>
                <a:schemeClr val="tx1"/>
              </a:solidFill>
              <a:latin typeface="Times New Roman"/>
              <a:ea typeface="Arial"/>
              <a:cs typeface="Times New Roman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How do we address these issues? </a:t>
            </a:r>
            <a:br>
              <a:rPr lang="en-US" sz="2400" dirty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	Experience Replay</a:t>
            </a:r>
            <a:br>
              <a:rPr lang="en-US" sz="2400" dirty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rPr>
              <a:t>	Freeze target network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54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626931"/>
              </p:ext>
            </p:extLst>
          </p:nvPr>
        </p:nvGraphicFramePr>
        <p:xfrm>
          <a:off x="1238250" y="1424311"/>
          <a:ext cx="6496050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Equation" r:id="rId4" imgW="3213100" imgH="393700" progId="Equation.3">
                  <p:embed/>
                </p:oleObj>
              </mc:Choice>
              <mc:Fallback>
                <p:oleObj name="Equation" r:id="rId4" imgW="3213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1424311"/>
                        <a:ext cx="6496050" cy="814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90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Q-Network Learning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55</a:t>
            </a:fld>
            <a:endParaRPr lang="en-US" dirty="0"/>
          </a:p>
        </p:txBody>
      </p:sp>
      <p:sp>
        <p:nvSpPr>
          <p:cNvPr id="390" name="Shape 39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To remove correlations, we build data-set from the agent’s experience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   </a:t>
            </a:r>
            <a:endParaRPr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Sample experiences from dataset;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w- </a:t>
            </a: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frozen (with periodic updates) to address </a:t>
            </a:r>
            <a:r>
              <a:rPr 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non-</a:t>
            </a:r>
            <a:r>
              <a:rPr lang="en-US" sz="24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stationarity</a:t>
            </a: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391" name="Shape 391" descr="Screen Shot 2016-08-25 at 11.07.4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449" y="2057579"/>
            <a:ext cx="6267101" cy="18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 descr="Screen Shot 2016-08-25 at 11.13.33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637" y="5076330"/>
            <a:ext cx="6351349" cy="77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9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0555"/>
              <a:buNone/>
            </a:pPr>
            <a:r>
              <a:rPr lang="en-US" sz="3600" dirty="0">
                <a:solidFill>
                  <a:srgbClr val="000000"/>
                </a:solidFill>
              </a:rPr>
              <a:t>Asynchronous Advantage Actor </a:t>
            </a:r>
            <a:r>
              <a:rPr lang="en-US" sz="3600" dirty="0" smtClean="0">
                <a:solidFill>
                  <a:srgbClr val="000000"/>
                </a:solidFill>
              </a:rPr>
              <a:t>Critic </a:t>
            </a:r>
            <a:br>
              <a:rPr lang="en-US" sz="3600" dirty="0" smtClean="0">
                <a:solidFill>
                  <a:srgbClr val="000000"/>
                </a:solidFill>
              </a:rPr>
            </a:br>
            <a:r>
              <a:rPr lang="en-US" sz="2400" dirty="0" err="1" smtClean="0">
                <a:solidFill>
                  <a:srgbClr val="000000"/>
                </a:solidFill>
              </a:rPr>
              <a:t>Mnih</a:t>
            </a:r>
            <a:r>
              <a:rPr lang="en-US" sz="2400" dirty="0" smtClean="0">
                <a:solidFill>
                  <a:srgbClr val="000000"/>
                </a:solidFill>
              </a:rPr>
              <a:t> et al, 2016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460975" y="1650450"/>
            <a:ext cx="8222100" cy="45384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A3C is a recent DRL algorithm for learning policies for sequential decision making on </a:t>
            </a:r>
            <a:r>
              <a:rPr lang="en-US" sz="2400" u="sng" dirty="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CPUs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It consists of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an actor or policy               </a:t>
            </a:r>
            <a:r>
              <a:rPr lang="en-US" sz="2400" i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which maps states to probability distribution over actions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And a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critic or value function                   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which evaluates the cumulative expected discounted return from state </a:t>
            </a:r>
            <a:r>
              <a:rPr lang="en-US" sz="2400" i="1" dirty="0" err="1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i="1" baseline="-25000" dirty="0" err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lang="en-US" sz="2400" i="1" baseline="-25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The critic tracks the actor and is used to identify </a:t>
            </a:r>
            <a:r>
              <a:rPr lang="en-US" sz="2400" i="1" dirty="0" smtClean="0">
                <a:latin typeface="Calibri"/>
                <a:ea typeface="Calibri"/>
                <a:cs typeface="Calibri"/>
                <a:sym typeface="Calibri"/>
              </a:rPr>
              <a:t>better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 actions for a given state.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  <p:pic>
        <p:nvPicPr>
          <p:cNvPr id="7" name="Shape 183" descr="Selection_046.png"/>
          <p:cNvPicPr preferRelativeResize="0"/>
          <p:nvPr/>
        </p:nvPicPr>
        <p:blipFill rotWithShape="1">
          <a:blip r:embed="rId3">
            <a:alphaModFix/>
          </a:blip>
          <a:srcRect l="33386" r="36219"/>
          <a:stretch/>
        </p:blipFill>
        <p:spPr>
          <a:xfrm>
            <a:off x="4383900" y="2645549"/>
            <a:ext cx="1875827" cy="6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84" descr="Selection_049.png"/>
          <p:cNvPicPr preferRelativeResize="0"/>
          <p:nvPr/>
        </p:nvPicPr>
        <p:blipFill rotWithShape="1">
          <a:blip r:embed="rId4">
            <a:alphaModFix/>
          </a:blip>
          <a:srcRect l="65047" r="9837"/>
          <a:stretch/>
        </p:blipFill>
        <p:spPr>
          <a:xfrm>
            <a:off x="4270807" y="3705509"/>
            <a:ext cx="1165595" cy="697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12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0555"/>
              <a:buNone/>
            </a:pPr>
            <a:r>
              <a:rPr lang="en-US" sz="3600">
                <a:solidFill>
                  <a:srgbClr val="000000"/>
                </a:solidFill>
              </a:rPr>
              <a:t>Asynchronous Advantage Actor Critic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460975" y="1650450"/>
            <a:ext cx="8222100" cy="400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Objective functions are:</a:t>
            </a:r>
          </a:p>
        </p:txBody>
      </p:sp>
      <p:pic>
        <p:nvPicPr>
          <p:cNvPr id="183" name="Shape 183" descr="Selection_0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25" y="2439725"/>
            <a:ext cx="6171505" cy="6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 descr="Selection_0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175" y="3434100"/>
            <a:ext cx="4640764" cy="69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 descr="Selection_04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490" y="4388362"/>
            <a:ext cx="6192389" cy="12658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2878" y="4259877"/>
            <a:ext cx="23111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n-step truncated </a:t>
            </a:r>
          </a:p>
          <a:p>
            <a:r>
              <a:rPr lang="en-US" sz="2000" dirty="0"/>
              <a:t>c</a:t>
            </a:r>
            <a:r>
              <a:rPr lang="en-US" sz="2000" dirty="0" smtClean="0"/>
              <a:t>orrected return</a:t>
            </a:r>
          </a:p>
          <a:p>
            <a:endParaRPr lang="en-US" sz="800" dirty="0"/>
          </a:p>
          <a:p>
            <a:r>
              <a:rPr lang="en-US" sz="2000" dirty="0" smtClean="0"/>
              <a:t>Empirically found </a:t>
            </a:r>
          </a:p>
          <a:p>
            <a:r>
              <a:rPr lang="en-US" sz="2000" dirty="0"/>
              <a:t>n</a:t>
            </a:r>
            <a:r>
              <a:rPr lang="en-US" sz="2000" dirty="0" smtClean="0"/>
              <a:t>=20 is the best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694048" y="1840785"/>
            <a:ext cx="427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Sum of rewards obtained on a trajectory</a:t>
            </a:r>
            <a:endParaRPr lang="en-US" sz="1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25143" y="2210117"/>
            <a:ext cx="643094" cy="377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>
            <a:off x="6649903" y="4259877"/>
            <a:ext cx="279438" cy="14467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0555"/>
              <a:buNone/>
            </a:pPr>
            <a:r>
              <a:rPr lang="en-US" sz="3600">
                <a:solidFill>
                  <a:srgbClr val="000000"/>
                </a:solidFill>
              </a:rPr>
              <a:t>Asynchronous Advantage Actor Critic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460975" y="1650450"/>
            <a:ext cx="8222100" cy="400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Objective functions are:</a:t>
            </a:r>
          </a:p>
        </p:txBody>
      </p:sp>
      <p:pic>
        <p:nvPicPr>
          <p:cNvPr id="183" name="Shape 183" descr="Selection_0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25" y="2439725"/>
            <a:ext cx="6171505" cy="6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 descr="Selection_0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175" y="3434100"/>
            <a:ext cx="4640764" cy="69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 descr="Selection_04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490" y="4388362"/>
            <a:ext cx="6192389" cy="12658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2878" y="4259877"/>
            <a:ext cx="23111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n-step truncated </a:t>
            </a:r>
          </a:p>
          <a:p>
            <a:r>
              <a:rPr lang="en-US" sz="2000" dirty="0"/>
              <a:t>c</a:t>
            </a:r>
            <a:r>
              <a:rPr lang="en-US" sz="2000" dirty="0" smtClean="0"/>
              <a:t>orrected return</a:t>
            </a:r>
          </a:p>
          <a:p>
            <a:endParaRPr lang="en-US" sz="800" dirty="0"/>
          </a:p>
          <a:p>
            <a:r>
              <a:rPr lang="en-US" sz="2000" dirty="0" smtClean="0"/>
              <a:t>Empirically found </a:t>
            </a:r>
          </a:p>
          <a:p>
            <a:r>
              <a:rPr lang="en-US" sz="2000" dirty="0"/>
              <a:t>n</a:t>
            </a:r>
            <a:r>
              <a:rPr lang="en-US" sz="2000" dirty="0" smtClean="0"/>
              <a:t>=20 is the best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096564" y="1485757"/>
            <a:ext cx="225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Advantage Function</a:t>
            </a:r>
            <a:endParaRPr lang="en-US" sz="1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546690" y="1894297"/>
            <a:ext cx="643094" cy="3779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>
            <a:off x="6649903" y="4259877"/>
            <a:ext cx="279438" cy="14467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33176" y="2328859"/>
            <a:ext cx="2632879" cy="904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4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to REINFORCE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0" r="-90"/>
          <a:stretch>
            <a:fillRect/>
          </a:stretch>
        </p:blipFill>
        <p:spPr bwMode="auto">
          <a:xfrm>
            <a:off x="1709057" y="4756150"/>
            <a:ext cx="5257800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870857" y="3994150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Reinforcement Baseline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357257" y="4070350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Characteristic Eligibility</a:t>
            </a:r>
          </a:p>
        </p:txBody>
      </p:sp>
      <p:pic>
        <p:nvPicPr>
          <p:cNvPr id="10" name="Shape 183" descr="Selection_0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654" y="2584868"/>
            <a:ext cx="6171505" cy="694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1709057" y="3279769"/>
            <a:ext cx="5041379" cy="7143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H="1" flipV="1">
            <a:off x="3843070" y="3279769"/>
            <a:ext cx="3466687" cy="79058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73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Unsupervised Learning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962400"/>
            <a:ext cx="8229600" cy="2168525"/>
          </a:xfrm>
          <a:noFill/>
          <a:ln/>
        </p:spPr>
        <p:txBody>
          <a:bodyPr/>
          <a:lstStyle/>
          <a:p>
            <a:r>
              <a:rPr lang="en-US"/>
              <a:t>Sparse “supervision” available</a:t>
            </a:r>
          </a:p>
          <a:p>
            <a:r>
              <a:rPr lang="en-US"/>
              <a:t>Pattern detection not primary goal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297238" y="2192338"/>
            <a:ext cx="1981200" cy="762000"/>
          </a:xfrm>
          <a:prstGeom prst="rect">
            <a:avLst/>
          </a:prstGeom>
          <a:solidFill>
            <a:srgbClr val="FCB53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3983093" y="2358509"/>
            <a:ext cx="160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Tahoma" pitchFamily="-84" charset="0"/>
              </a:rPr>
              <a:t>Agent</a:t>
            </a:r>
            <a:endParaRPr lang="en-US" dirty="0">
              <a:latin typeface="Tahoma" pitchFamily="-84" charset="0"/>
            </a:endParaRP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5273675" y="2568575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5334000" y="2133600"/>
            <a:ext cx="1279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>
                <a:latin typeface="Tahoma" pitchFamily="-84" charset="0"/>
              </a:rPr>
              <a:t>Activation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1758950" y="2552700"/>
            <a:ext cx="15240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225675" y="2146300"/>
            <a:ext cx="787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>
                <a:latin typeface="Tahoma" pitchFamily="-84" charset="0"/>
              </a:rPr>
              <a:t>Input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191000" y="2971800"/>
            <a:ext cx="1401763" cy="685800"/>
            <a:chOff x="2640" y="1872"/>
            <a:chExt cx="883" cy="432"/>
          </a:xfrm>
        </p:grpSpPr>
        <p:sp>
          <p:nvSpPr>
            <p:cNvPr id="12299" name="Line 11"/>
            <p:cNvSpPr>
              <a:spLocks noChangeShapeType="1"/>
            </p:cNvSpPr>
            <p:nvPr/>
          </p:nvSpPr>
          <p:spPr bwMode="auto">
            <a:xfrm flipV="1">
              <a:off x="2640" y="1872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2678" y="1924"/>
              <a:ext cx="84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Tahoma" pitchFamily="-84" charset="0"/>
                </a:rPr>
                <a:t>Evaluation</a:t>
              </a: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2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Frequently deep learning networks have too many parameters to learn </a:t>
            </a:r>
          </a:p>
          <a:p>
            <a:r>
              <a:rPr lang="en-US" dirty="0"/>
              <a:t>H</a:t>
            </a:r>
            <a:r>
              <a:rPr lang="en-US" dirty="0" smtClean="0"/>
              <a:t>aving them attend to only one portion of an input at a time can reduce the complexity </a:t>
            </a:r>
          </a:p>
          <a:p>
            <a:r>
              <a:rPr lang="en-US" dirty="0" smtClean="0"/>
              <a:t>And improve performance</a:t>
            </a:r>
          </a:p>
          <a:p>
            <a:r>
              <a:rPr lang="en-US" dirty="0" smtClean="0"/>
              <a:t>But typically there is no easily obtainable training signal for the attention</a:t>
            </a:r>
          </a:p>
          <a:p>
            <a:r>
              <a:rPr lang="en-US" dirty="0" smtClean="0"/>
              <a:t>Use Reinforcement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3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2413000"/>
            <a:ext cx="8224837" cy="311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marL="342900" indent="-338138" hangingPunct="1">
              <a:lnSpc>
                <a:spcPct val="102000"/>
              </a:lnSpc>
              <a:spcAft>
                <a:spcPts val="1425"/>
              </a:spcAft>
            </a:pPr>
            <a:r>
              <a:rPr lang="en-US" sz="1600">
                <a:latin typeface="Calibri" charset="0"/>
                <a:cs typeface="ＭＳ Ｐゴシック" charset="0"/>
              </a:rPr>
              <a:t>        ( K.  Xu,  J.  Ba,  R.  Kiros,  A.  Courville,  R.  Salakhutdinov, R. Zemel, and Y. Bengio.  Show, attend and tell: Neural image caption generation with visual attention )</a:t>
            </a:r>
          </a:p>
          <a:p>
            <a:pPr marL="342900" indent="-338138" hangingPunct="1">
              <a:lnSpc>
                <a:spcPct val="102000"/>
              </a:lnSpc>
              <a:spcAft>
                <a:spcPts val="1425"/>
              </a:spcAft>
            </a:pPr>
            <a:endParaRPr lang="en-US" sz="1600">
              <a:latin typeface="Calibri" charset="0"/>
              <a:cs typeface="ＭＳ Ｐゴシック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46886" y="232915"/>
            <a:ext cx="7177493" cy="872732"/>
          </a:xfrm>
        </p:spPr>
        <p:txBody>
          <a:bodyPr/>
          <a:lstStyle/>
          <a:p>
            <a:r>
              <a:rPr lang="en-US" dirty="0">
                <a:latin typeface="Calibri" charset="0"/>
                <a:cs typeface="ＭＳ Ｐゴシック" charset="0"/>
              </a:rPr>
              <a:t>Show, attend and </a:t>
            </a:r>
            <a:r>
              <a:rPr lang="en-US" dirty="0" smtClean="0">
                <a:latin typeface="Calibri" charset="0"/>
                <a:cs typeface="ＭＳ Ｐゴシック" charset="0"/>
              </a:rPr>
              <a:t>tell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61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058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886" y="232915"/>
            <a:ext cx="7177493" cy="872732"/>
          </a:xfrm>
        </p:spPr>
        <p:txBody>
          <a:bodyPr/>
          <a:lstStyle/>
          <a:p>
            <a:r>
              <a:rPr lang="en-US" dirty="0">
                <a:latin typeface="Calibri" charset="0"/>
                <a:cs typeface="ＭＳ Ｐゴシック" charset="0"/>
              </a:rPr>
              <a:t>Show, attend and </a:t>
            </a:r>
            <a:r>
              <a:rPr lang="en-US" dirty="0" smtClean="0">
                <a:latin typeface="Calibri" charset="0"/>
                <a:cs typeface="ＭＳ Ｐゴシック" charset="0"/>
              </a:rPr>
              <a:t>tell</a:t>
            </a:r>
            <a:endParaRPr lang="en-US" dirty="0"/>
          </a:p>
        </p:txBody>
      </p:sp>
      <p:sp>
        <p:nvSpPr>
          <p:cNvPr id="4097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indent="-338138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1600" dirty="0"/>
              <a:t>        ( K.  </a:t>
            </a:r>
            <a:r>
              <a:rPr lang="en-US" sz="1600" dirty="0" err="1"/>
              <a:t>Xu</a:t>
            </a:r>
            <a:r>
              <a:rPr lang="en-US" sz="1600" dirty="0"/>
              <a:t>,  J.  Ba,  R.  </a:t>
            </a:r>
            <a:r>
              <a:rPr lang="en-US" sz="1600" dirty="0" err="1"/>
              <a:t>Kiros</a:t>
            </a:r>
            <a:r>
              <a:rPr lang="en-US" sz="1600" dirty="0"/>
              <a:t>,  A.  </a:t>
            </a:r>
            <a:r>
              <a:rPr lang="en-US" sz="1600" dirty="0" err="1"/>
              <a:t>Courville</a:t>
            </a:r>
            <a:r>
              <a:rPr lang="en-US" sz="1600" dirty="0"/>
              <a:t>,  R.  </a:t>
            </a:r>
            <a:r>
              <a:rPr lang="en-US" sz="1600" dirty="0" err="1"/>
              <a:t>Salakhutdinov</a:t>
            </a:r>
            <a:r>
              <a:rPr lang="en-US" sz="1600" dirty="0"/>
              <a:t>, R. </a:t>
            </a:r>
            <a:r>
              <a:rPr lang="en-US" sz="1600" dirty="0" err="1"/>
              <a:t>Zemel</a:t>
            </a:r>
            <a:r>
              <a:rPr lang="en-US" sz="1600" dirty="0"/>
              <a:t>, and Y. </a:t>
            </a:r>
            <a:r>
              <a:rPr lang="en-US" sz="1600" dirty="0" err="1"/>
              <a:t>Bengio</a:t>
            </a:r>
            <a:r>
              <a:rPr lang="en-US" sz="1600" dirty="0"/>
              <a:t>.  Show, attend and tell: Neural image caption generation with visual attention )</a:t>
            </a:r>
          </a:p>
          <a:p>
            <a:pPr indent="-338138"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sz="1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055615" cy="327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62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104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/>
              <a:t>Neural Machine Translation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Take advantage of recent developments in neural networks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Train a single large neural network to achieve objective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Classical approaches have several subcomponents, optimized separately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Comparable to state of the art!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55B6D729-7094-1A4A-97E6-800E6BFAE3F0}" type="slidenum">
              <a:rPr lang="en-US" smtClean="0"/>
              <a:pPr algn="r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1046163" y="274638"/>
            <a:ext cx="7056437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57200" y="1423988"/>
            <a:ext cx="8231188" cy="470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416050"/>
            <a:ext cx="7258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151313" y="5684838"/>
            <a:ext cx="50292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hangingPunct="1">
              <a:lnSpc>
                <a:spcPct val="102000"/>
              </a:lnSpc>
              <a:buClrTx/>
              <a:buFontTx/>
              <a:buNone/>
            </a:pPr>
            <a:r>
              <a:rPr lang="en-US" sz="1200" dirty="0">
                <a:latin typeface="Calibri" charset="0"/>
                <a:cs typeface="ＭＳ Ｐゴシック" charset="0"/>
              </a:rPr>
              <a:t>( Cho, K., van </a:t>
            </a:r>
            <a:r>
              <a:rPr lang="en-US" sz="1200" dirty="0" err="1">
                <a:latin typeface="Calibri" charset="0"/>
                <a:cs typeface="ＭＳ Ｐゴシック" charset="0"/>
              </a:rPr>
              <a:t>Merrienboer</a:t>
            </a:r>
            <a:r>
              <a:rPr lang="en-US" sz="1200" dirty="0">
                <a:latin typeface="Calibri" charset="0"/>
                <a:cs typeface="ＭＳ Ｐゴシック" charset="0"/>
              </a:rPr>
              <a:t>, B., </a:t>
            </a:r>
            <a:r>
              <a:rPr lang="en-US" sz="1200" dirty="0" err="1">
                <a:latin typeface="Calibri" charset="0"/>
                <a:cs typeface="ＭＳ Ｐゴシック" charset="0"/>
              </a:rPr>
              <a:t>Gulcehre</a:t>
            </a:r>
            <a:r>
              <a:rPr lang="en-US" sz="1200" dirty="0">
                <a:latin typeface="Calibri" charset="0"/>
                <a:cs typeface="ＭＳ Ｐゴシック" charset="0"/>
              </a:rPr>
              <a:t>, C., </a:t>
            </a:r>
            <a:r>
              <a:rPr lang="en-US" sz="1200" dirty="0" err="1">
                <a:latin typeface="Calibri" charset="0"/>
                <a:cs typeface="ＭＳ Ｐゴシック" charset="0"/>
              </a:rPr>
              <a:t>Bougares</a:t>
            </a:r>
            <a:r>
              <a:rPr lang="en-US" sz="1200" dirty="0">
                <a:latin typeface="Calibri" charset="0"/>
                <a:cs typeface="ＭＳ Ｐゴシック" charset="0"/>
              </a:rPr>
              <a:t>, F., </a:t>
            </a:r>
            <a:r>
              <a:rPr lang="en-US" sz="1200" dirty="0" err="1">
                <a:latin typeface="Calibri" charset="0"/>
                <a:cs typeface="ＭＳ Ｐゴシック" charset="0"/>
              </a:rPr>
              <a:t>Schwenk</a:t>
            </a:r>
            <a:r>
              <a:rPr lang="en-US" sz="1200" dirty="0">
                <a:latin typeface="Calibri" charset="0"/>
                <a:cs typeface="ＭＳ Ｐゴシック" charset="0"/>
              </a:rPr>
              <a:t>, H., and </a:t>
            </a:r>
            <a:r>
              <a:rPr lang="en-US" sz="1200" dirty="0" err="1">
                <a:latin typeface="Calibri" charset="0"/>
                <a:cs typeface="ＭＳ Ｐゴシック" charset="0"/>
              </a:rPr>
              <a:t>Bengio</a:t>
            </a:r>
            <a:r>
              <a:rPr lang="en-US" sz="1200" dirty="0">
                <a:latin typeface="Calibri" charset="0"/>
                <a:cs typeface="ＭＳ Ｐゴシック" charset="0"/>
              </a:rPr>
              <a:t>, Y. (2014a). Learning phrase representations using RNN encoder-decoder for statistical machine translation 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359627-0A04-A945-908A-2B65151FC8BC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082675" y="188640"/>
            <a:ext cx="705643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 hangingPunct="1">
              <a:lnSpc>
                <a:spcPct val="102000"/>
              </a:lnSpc>
              <a:buClrTx/>
              <a:buFontTx/>
              <a:buNone/>
            </a:pPr>
            <a:r>
              <a:rPr lang="en-US" sz="3600" dirty="0">
                <a:latin typeface="Calibri" charset="0"/>
                <a:cs typeface="ＭＳ Ｐゴシック" charset="0"/>
              </a:rPr>
              <a:t>Neural Machine Translation</a:t>
            </a:r>
          </a:p>
          <a:p>
            <a:pPr algn="ctr" hangingPunct="1">
              <a:lnSpc>
                <a:spcPct val="102000"/>
              </a:lnSpc>
              <a:buClrTx/>
              <a:buFontTx/>
              <a:buNone/>
            </a:pPr>
            <a:r>
              <a:rPr lang="en-US" sz="3600" dirty="0">
                <a:latin typeface="Calibri" charset="0"/>
                <a:cs typeface="ＭＳ Ｐゴシック" charset="0"/>
              </a:rPr>
              <a:t>Encoder-Decoder Model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754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1013182"/>
            <a:ext cx="5113337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151313" y="5721350"/>
            <a:ext cx="50292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hangingPunct="1">
              <a:lnSpc>
                <a:spcPct val="102000"/>
              </a:lnSpc>
              <a:buClrTx/>
              <a:buFontTx/>
              <a:buNone/>
            </a:pPr>
            <a:r>
              <a:rPr lang="en-US" sz="1200">
                <a:latin typeface="Calibri" charset="0"/>
                <a:cs typeface="ＭＳ Ｐゴシック" charset="0"/>
              </a:rPr>
              <a:t>( D. Bahdanau, K. Cho, and Y. Bengio. Neural machine translation by jointly learning to align and translate 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D27379E4-E677-8641-924A-893DC270003A}" type="slidenum">
              <a:rPr lang="en-US" smtClean="0"/>
              <a:pPr algn="r"/>
              <a:t>65</a:t>
            </a:fld>
            <a:endParaRPr lang="en-US" dirty="0"/>
          </a:p>
        </p:txBody>
      </p:sp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1082675" y="181199"/>
            <a:ext cx="7056438" cy="871537"/>
          </a:xfrm>
          <a:ln/>
        </p:spPr>
        <p:txBody>
          <a:bodyPr lIns="0" tIns="0" rIns="0" bIns="0" anchor="ctr">
            <a:noAutofit/>
          </a:bodyPr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dirty="0" smtClean="0"/>
              <a:t>NMT by </a:t>
            </a:r>
            <a:r>
              <a:rPr lang="en-US" sz="3600" dirty="0"/>
              <a:t>Jointly Learning to</a:t>
            </a:r>
            <a:br>
              <a:rPr lang="en-US" sz="3600" dirty="0"/>
            </a:br>
            <a:r>
              <a:rPr lang="en-US" sz="3600" dirty="0"/>
              <a:t>Align and Translate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832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195388"/>
            <a:ext cx="4881563" cy="512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xfrm>
            <a:off x="5834063" y="1606550"/>
            <a:ext cx="3244850" cy="868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/>
              <a:t>Alignments learnt by the attention mechanism of RNNsearch50.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5816600" y="5541963"/>
            <a:ext cx="33274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hangingPunct="1">
              <a:lnSpc>
                <a:spcPct val="102000"/>
              </a:lnSpc>
              <a:buClrTx/>
              <a:buFontTx/>
              <a:buNone/>
            </a:pPr>
            <a:r>
              <a:rPr lang="en-US" sz="1200">
                <a:latin typeface="Calibri" charset="0"/>
                <a:cs typeface="ＭＳ Ｐゴシック" charset="0"/>
              </a:rPr>
              <a:t>( D. Bahdanau, K. Cho, and Y. Bengio. Neural machine translation by jointly learning to align and translate 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D27379E4-E677-8641-924A-893DC270003A}" type="slidenum">
              <a:rPr lang="en-US" smtClean="0"/>
              <a:pPr algn="r"/>
              <a:t>66</a:t>
            </a:fld>
            <a:endParaRPr lang="en-US" dirty="0"/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1082675" y="181199"/>
            <a:ext cx="7056438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smtClean="0"/>
              <a:t>NMT by Jointly Learning to</a:t>
            </a:r>
            <a:br>
              <a:rPr lang="en-US" sz="3600" smtClean="0"/>
            </a:br>
            <a:r>
              <a:rPr lang="en-US" sz="3600" smtClean="0"/>
              <a:t>Align and Translate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013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the weights of the attention function</a:t>
            </a:r>
          </a:p>
          <a:p>
            <a:r>
              <a:rPr lang="en-US" dirty="0" smtClean="0"/>
              <a:t>Success stories:</a:t>
            </a:r>
          </a:p>
          <a:p>
            <a:pPr lvl="1"/>
            <a:r>
              <a:rPr lang="en-US" dirty="0" smtClean="0"/>
              <a:t>Show, Attend and Tell</a:t>
            </a:r>
          </a:p>
          <a:p>
            <a:pPr lvl="1"/>
            <a:r>
              <a:rPr lang="en-US" dirty="0" smtClean="0"/>
              <a:t>DRAW: Image generation </a:t>
            </a:r>
            <a:r>
              <a:rPr lang="en-US" sz="1800" dirty="0" smtClean="0"/>
              <a:t>(</a:t>
            </a:r>
            <a:r>
              <a:rPr lang="en-US" sz="1800" dirty="0" err="1" smtClean="0"/>
              <a:t>Gregor</a:t>
            </a:r>
            <a:r>
              <a:rPr lang="en-US" sz="1800" dirty="0" smtClean="0"/>
              <a:t> et al.)</a:t>
            </a:r>
          </a:p>
          <a:p>
            <a:pPr marL="456487" lvl="1" indent="0">
              <a:buNone/>
            </a:pP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45" b="38280"/>
          <a:stretch/>
        </p:blipFill>
        <p:spPr bwMode="auto">
          <a:xfrm>
            <a:off x="6503508" y="1807034"/>
            <a:ext cx="1720871" cy="295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7A08-CF79-1E45-B1D2-B9BC32D377D2}" type="slidenum">
              <a:rPr lang="en-US" smtClean="0"/>
              <a:t>67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9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685775" y="1395413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 smtClean="0"/>
              <a:t>Learning Structured Policies with</a:t>
            </a:r>
            <a:r>
              <a:rPr lang="en-US" dirty="0" smtClean="0"/>
              <a:t> </a:t>
            </a:r>
            <a:r>
              <a:rPr lang="en-US" dirty="0" smtClean="0"/>
              <a:t>Deep </a:t>
            </a:r>
            <a:r>
              <a:rPr lang="en-US" dirty="0"/>
              <a:t>Reinforcement Learning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800675" y="2865437"/>
            <a:ext cx="7657500" cy="3169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187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B. Ravindran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888888"/>
                </a:solidFill>
                <a:sym typeface="Calibri"/>
              </a:rPr>
              <a:t>Reconfigurable and Intelligent Systems Engineering (RISE) Group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888888"/>
                </a:solidFill>
                <a:sym typeface="Calibri"/>
              </a:rPr>
              <a:t>Department of Computer Science and </a:t>
            </a:r>
            <a:r>
              <a:rPr lang="en-US" sz="2200" b="0" i="0" u="none" strike="noStrike" cap="none" dirty="0" smtClean="0">
                <a:solidFill>
                  <a:srgbClr val="888888"/>
                </a:solidFill>
                <a:sym typeface="Calibri"/>
              </a:rPr>
              <a:t>Engineering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lang="en-US" sz="900" b="0" i="0" u="none" strike="noStrike" cap="none" dirty="0" smtClean="0">
              <a:solidFill>
                <a:srgbClr val="888888"/>
              </a:solidFill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2200" dirty="0" smtClean="0"/>
              <a:t>Interdisciplinary Laboratory for Data Science (ILDS)</a:t>
            </a:r>
            <a:endParaRPr lang="en-US" sz="2200" b="0" i="0" u="none" strike="noStrike" cap="none" dirty="0">
              <a:solidFill>
                <a:srgbClr val="888888"/>
              </a:solidFill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888888"/>
                </a:solidFill>
                <a:sym typeface="Calibri"/>
              </a:rPr>
              <a:t>Indian Institute of Technology </a:t>
            </a:r>
            <a:r>
              <a:rPr lang="en-US" sz="2200" b="0" i="0" u="none" strike="noStrike" cap="none" dirty="0" smtClean="0">
                <a:solidFill>
                  <a:srgbClr val="888888"/>
                </a:solidFill>
                <a:sym typeface="Calibri"/>
              </a:rPr>
              <a:t>Madras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lang="en-US" sz="2200" b="1" dirty="0">
              <a:solidFill>
                <a:srgbClr val="000090"/>
              </a:solidFill>
            </a:endParaRPr>
          </a:p>
          <a:p>
            <a:pPr lvl="0">
              <a:lnSpc>
                <a:spcPct val="80000"/>
              </a:lnSpc>
              <a:spcBef>
                <a:spcPts val="400"/>
              </a:spcBef>
              <a:buSzPct val="25000"/>
            </a:pPr>
            <a:r>
              <a:rPr lang="en-US" sz="2200" b="1" dirty="0" err="1">
                <a:solidFill>
                  <a:srgbClr val="000090"/>
                </a:solidFill>
              </a:rPr>
              <a:t>Aravind</a:t>
            </a:r>
            <a:r>
              <a:rPr lang="en-US" sz="2200" b="1" dirty="0">
                <a:solidFill>
                  <a:srgbClr val="000090"/>
                </a:solidFill>
              </a:rPr>
              <a:t> </a:t>
            </a:r>
            <a:r>
              <a:rPr lang="en-US" sz="2200" b="1" dirty="0" err="1">
                <a:solidFill>
                  <a:srgbClr val="000090"/>
                </a:solidFill>
              </a:rPr>
              <a:t>Srinivas</a:t>
            </a:r>
            <a:r>
              <a:rPr lang="en-US" sz="2200" b="1" dirty="0">
                <a:solidFill>
                  <a:srgbClr val="000090"/>
                </a:solidFill>
              </a:rPr>
              <a:t> L., </a:t>
            </a:r>
            <a:r>
              <a:rPr lang="en-US" sz="2200" b="1" i="0" u="none" strike="noStrike" cap="none" dirty="0" err="1" smtClean="0">
                <a:solidFill>
                  <a:srgbClr val="FF0000"/>
                </a:solidFill>
                <a:sym typeface="Calibri"/>
              </a:rPr>
              <a:t>Sahil</a:t>
            </a:r>
            <a:r>
              <a:rPr lang="en-US" sz="2200" b="1" i="0" u="none" strike="noStrike" cap="none" dirty="0" smtClean="0">
                <a:solidFill>
                  <a:srgbClr val="FF0000"/>
                </a:solidFill>
                <a:sym typeface="Calibri"/>
              </a:rPr>
              <a:t> Sharma</a:t>
            </a:r>
            <a:r>
              <a:rPr lang="en-US" sz="2200" b="1" i="0" u="none" strike="noStrike" cap="none" dirty="0" smtClean="0">
                <a:solidFill>
                  <a:srgbClr val="000090"/>
                </a:solidFill>
                <a:sym typeface="Calibri"/>
              </a:rPr>
              <a:t>, </a:t>
            </a:r>
            <a:r>
              <a:rPr lang="en-US" sz="2200" b="1" dirty="0" err="1" smtClean="0">
                <a:solidFill>
                  <a:srgbClr val="008000"/>
                </a:solidFill>
              </a:rPr>
              <a:t>Janarthanan</a:t>
            </a:r>
            <a:r>
              <a:rPr lang="en-US" sz="2200" b="1" dirty="0" smtClean="0">
                <a:solidFill>
                  <a:srgbClr val="008000"/>
                </a:solidFill>
              </a:rPr>
              <a:t> R., </a:t>
            </a:r>
            <a:r>
              <a:rPr lang="en-US" sz="2200" b="1" dirty="0" err="1" smtClean="0">
                <a:solidFill>
                  <a:srgbClr val="008000"/>
                </a:solidFill>
              </a:rPr>
              <a:t>Prasanna</a:t>
            </a:r>
            <a:r>
              <a:rPr lang="en-US" sz="2200" b="1" dirty="0" smtClean="0">
                <a:solidFill>
                  <a:srgbClr val="008000"/>
                </a:solidFill>
              </a:rPr>
              <a:t> P.</a:t>
            </a:r>
            <a:r>
              <a:rPr lang="en-US" sz="2200" b="1" dirty="0" smtClean="0">
                <a:solidFill>
                  <a:srgbClr val="000090"/>
                </a:solidFill>
              </a:rPr>
              <a:t>, </a:t>
            </a:r>
            <a:r>
              <a:rPr lang="en-US" sz="2200" b="1" dirty="0" err="1" smtClean="0">
                <a:solidFill>
                  <a:schemeClr val="accent6">
                    <a:lumMod val="75000"/>
                  </a:schemeClr>
                </a:solidFill>
              </a:rPr>
              <a:t>Ramnandan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 K., </a:t>
            </a:r>
            <a:r>
              <a:rPr lang="en-US" sz="2200" b="1" dirty="0" err="1" smtClean="0">
                <a:solidFill>
                  <a:schemeClr val="accent6">
                    <a:lumMod val="75000"/>
                  </a:schemeClr>
                </a:solidFill>
              </a:rPr>
              <a:t>Peeyush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 Kumar, </a:t>
            </a:r>
            <a:r>
              <a:rPr lang="en-US" sz="2200" b="1" dirty="0" err="1" smtClean="0">
                <a:solidFill>
                  <a:schemeClr val="accent6">
                    <a:lumMod val="75000"/>
                  </a:schemeClr>
                </a:solidFill>
              </a:rPr>
              <a:t>Vimal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 Mathew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2200" b="1" dirty="0" err="1" smtClean="0">
                <a:solidFill>
                  <a:srgbClr val="008000"/>
                </a:solidFill>
              </a:rPr>
              <a:t>Mitesh</a:t>
            </a:r>
            <a:r>
              <a:rPr lang="en-US" sz="2200" b="1" dirty="0" smtClean="0">
                <a:solidFill>
                  <a:srgbClr val="008000"/>
                </a:solidFill>
              </a:rPr>
              <a:t> </a:t>
            </a:r>
            <a:r>
              <a:rPr lang="en-US" sz="2200" b="1" dirty="0" err="1" smtClean="0">
                <a:solidFill>
                  <a:srgbClr val="008000"/>
                </a:solidFill>
              </a:rPr>
              <a:t>Khapra</a:t>
            </a:r>
            <a:r>
              <a:rPr lang="en-US" sz="2200" b="1" dirty="0" smtClean="0">
                <a:solidFill>
                  <a:srgbClr val="008000"/>
                </a:solidFill>
              </a:rPr>
              <a:t> </a:t>
            </a:r>
            <a:endParaRPr lang="en-US" sz="2200" b="1" i="0" u="none" strike="noStrike" cap="none" dirty="0">
              <a:solidFill>
                <a:srgbClr val="008000"/>
              </a:solidFill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sz="20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98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040" cy="8727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Structured Policies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040" cy="51342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 marL="388515" indent="-342900">
              <a:lnSpc>
                <a:spcPct val="80000"/>
              </a:lnSpc>
              <a:spcBef>
                <a:spcPts val="476"/>
              </a:spcBef>
              <a:buSzPct val="99166"/>
            </a:pPr>
            <a:r>
              <a:rPr lang="en-US" sz="3600" dirty="0" smtClean="0">
                <a:solidFill>
                  <a:schemeClr val="tx1"/>
                </a:solidFill>
              </a:rPr>
              <a:t>Explore </a:t>
            </a:r>
            <a:r>
              <a:rPr lang="en-US" sz="3600" dirty="0">
                <a:solidFill>
                  <a:schemeClr val="tx1"/>
                </a:solidFill>
              </a:rPr>
              <a:t>s</a:t>
            </a:r>
            <a:r>
              <a:rPr lang="en-US" sz="3600" dirty="0" smtClean="0">
                <a:solidFill>
                  <a:schemeClr val="tx1"/>
                </a:solidFill>
              </a:rPr>
              <a:t>tructure in policy space</a:t>
            </a:r>
          </a:p>
          <a:p>
            <a:pPr marL="388515" indent="-342900">
              <a:lnSpc>
                <a:spcPct val="80000"/>
              </a:lnSpc>
              <a:spcBef>
                <a:spcPts val="476"/>
              </a:spcBef>
              <a:buSzPct val="99166"/>
            </a:pPr>
            <a:r>
              <a:rPr lang="en-US" sz="3600" dirty="0" smtClean="0">
                <a:solidFill>
                  <a:schemeClr val="tx1"/>
                </a:solidFill>
              </a:rPr>
              <a:t>Can take many forms</a:t>
            </a:r>
          </a:p>
          <a:p>
            <a:pPr marL="787401" lvl="1" indent="-342900">
              <a:lnSpc>
                <a:spcPct val="80000"/>
              </a:lnSpc>
              <a:spcBef>
                <a:spcPts val="476"/>
              </a:spcBef>
              <a:buSzPct val="99166"/>
            </a:pPr>
            <a:r>
              <a:rPr lang="en-US" sz="3200" dirty="0" smtClean="0">
                <a:solidFill>
                  <a:schemeClr val="tx1"/>
                </a:solidFill>
              </a:rPr>
              <a:t>Actions repeated in chunks </a:t>
            </a:r>
            <a:r>
              <a:rPr lang="en-US" sz="3200" i="1" dirty="0" err="1" smtClean="0">
                <a:solidFill>
                  <a:srgbClr val="0000FF"/>
                </a:solidFill>
              </a:rPr>
              <a:t>FiGAR</a:t>
            </a:r>
            <a:endParaRPr lang="en-US" sz="3200" i="1" dirty="0" smtClean="0">
              <a:solidFill>
                <a:srgbClr val="0000FF"/>
              </a:solidFill>
            </a:endParaRPr>
          </a:p>
          <a:p>
            <a:pPr marL="1187727" lvl="2" indent="-342900">
              <a:lnSpc>
                <a:spcPct val="80000"/>
              </a:lnSpc>
              <a:spcBef>
                <a:spcPts val="476"/>
              </a:spcBef>
              <a:buSzPct val="99166"/>
            </a:pPr>
            <a:r>
              <a:rPr lang="en-US" sz="2800" dirty="0" smtClean="0">
                <a:solidFill>
                  <a:schemeClr val="tx1"/>
                </a:solidFill>
              </a:rPr>
              <a:t>Smoother motion</a:t>
            </a:r>
          </a:p>
          <a:p>
            <a:pPr marL="787401" lvl="1" indent="-342900">
              <a:lnSpc>
                <a:spcPct val="80000"/>
              </a:lnSpc>
              <a:spcBef>
                <a:spcPts val="476"/>
              </a:spcBef>
              <a:buSzPct val="99166"/>
            </a:pPr>
            <a:r>
              <a:rPr lang="en-US" sz="3200" dirty="0" smtClean="0">
                <a:solidFill>
                  <a:schemeClr val="tx1"/>
                </a:solidFill>
              </a:rPr>
              <a:t>Reuse earlier solutions </a:t>
            </a:r>
            <a:r>
              <a:rPr lang="en-US" sz="3200" i="1" dirty="0" smtClean="0">
                <a:solidFill>
                  <a:srgbClr val="0000FF"/>
                </a:solidFill>
              </a:rPr>
              <a:t>A2T</a:t>
            </a:r>
          </a:p>
          <a:p>
            <a:pPr marL="1187727" lvl="2" indent="-342900">
              <a:lnSpc>
                <a:spcPct val="80000"/>
              </a:lnSpc>
              <a:spcBef>
                <a:spcPts val="476"/>
              </a:spcBef>
              <a:buSzPct val="99166"/>
            </a:pPr>
            <a:r>
              <a:rPr lang="en-US" sz="2800" dirty="0" smtClean="0">
                <a:solidFill>
                  <a:schemeClr val="tx1"/>
                </a:solidFill>
              </a:rPr>
              <a:t>Transfer Learning</a:t>
            </a:r>
          </a:p>
          <a:p>
            <a:pPr marL="1187727" lvl="2" indent="-342900">
              <a:lnSpc>
                <a:spcPct val="80000"/>
              </a:lnSpc>
              <a:spcBef>
                <a:spcPts val="476"/>
              </a:spcBef>
              <a:buSzPct val="99166"/>
            </a:pPr>
            <a:r>
              <a:rPr lang="en-US" sz="2800" dirty="0" smtClean="0">
                <a:solidFill>
                  <a:schemeClr val="tx1"/>
                </a:solidFill>
              </a:rPr>
              <a:t>Need a </a:t>
            </a:r>
            <a:r>
              <a:rPr lang="en-US" sz="2800" i="1" dirty="0" smtClean="0">
                <a:solidFill>
                  <a:schemeClr val="tx1"/>
                </a:solidFill>
              </a:rPr>
              <a:t>switching</a:t>
            </a:r>
            <a:r>
              <a:rPr lang="en-US" sz="2800" dirty="0" smtClean="0">
                <a:solidFill>
                  <a:schemeClr val="tx1"/>
                </a:solidFill>
              </a:rPr>
              <a:t> policy</a:t>
            </a:r>
          </a:p>
          <a:p>
            <a:pPr marL="787401" lvl="1" indent="-342900">
              <a:lnSpc>
                <a:spcPct val="80000"/>
              </a:lnSpc>
              <a:spcBef>
                <a:spcPts val="476"/>
              </a:spcBef>
              <a:buSzPct val="99166"/>
            </a:pPr>
            <a:r>
              <a:rPr lang="en-US" sz="3200" dirty="0" smtClean="0">
                <a:solidFill>
                  <a:schemeClr val="tx1"/>
                </a:solidFill>
              </a:rPr>
              <a:t>Decompose into sub-problems</a:t>
            </a:r>
          </a:p>
          <a:p>
            <a:pPr marL="1187727" lvl="2" indent="-342900">
              <a:lnSpc>
                <a:spcPct val="80000"/>
              </a:lnSpc>
              <a:spcBef>
                <a:spcPts val="476"/>
              </a:spcBef>
              <a:buSzPct val="99166"/>
            </a:pPr>
            <a:r>
              <a:rPr lang="en-US" sz="2800" dirty="0" smtClean="0">
                <a:solidFill>
                  <a:schemeClr val="tx1"/>
                </a:solidFill>
              </a:rPr>
              <a:t>Skill acquisition</a:t>
            </a:r>
          </a:p>
          <a:p>
            <a:pPr marL="1187727" lvl="2" indent="-342900">
              <a:lnSpc>
                <a:spcPct val="80000"/>
              </a:lnSpc>
              <a:spcBef>
                <a:spcPts val="476"/>
              </a:spcBef>
              <a:buSzPct val="99166"/>
            </a:pPr>
            <a:r>
              <a:rPr lang="en-US" sz="2800" dirty="0" smtClean="0">
                <a:solidFill>
                  <a:schemeClr val="tx1"/>
                </a:solidFill>
              </a:rPr>
              <a:t>Treat skills as actions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185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079" cy="3643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551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2" descr="Florists_in_Chennai_-_Google_Search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r="4438"/>
          <a:stretch/>
        </p:blipFill>
        <p:spPr>
          <a:xfrm rot="421928">
            <a:off x="5094371" y="1298305"/>
            <a:ext cx="4046495" cy="286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Applications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173" t="10191" r="22079" b="36968"/>
          <a:stretch/>
        </p:blipFill>
        <p:spPr>
          <a:xfrm>
            <a:off x="168284" y="1288115"/>
            <a:ext cx="3497997" cy="1874584"/>
          </a:xfrm>
        </p:spPr>
      </p:pic>
      <p:pic>
        <p:nvPicPr>
          <p:cNvPr id="7" name="Picture 6" descr="3DRoboSocc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3236">
            <a:off x="314235" y="4285435"/>
            <a:ext cx="4780136" cy="2071392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B8C7A08-CF79-1E45-B1D2-B9BC32D377D2}" type="slidenum">
              <a:rPr lang="en-US" smtClean="0"/>
              <a:pPr algn="r"/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2494">
            <a:off x="4622720" y="4285435"/>
            <a:ext cx="4201090" cy="2065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6"/>
          <a:srcRect t="9000" r="37041" b="11497"/>
          <a:stretch/>
        </p:blipFill>
        <p:spPr bwMode="auto">
          <a:xfrm rot="20249940">
            <a:off x="2299509" y="2326923"/>
            <a:ext cx="2733544" cy="18868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897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RL?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Need a complex problem domain to explore effectiveness of structure in policies</a:t>
            </a:r>
          </a:p>
          <a:p>
            <a:r>
              <a:rPr lang="en-US" dirty="0"/>
              <a:t> </a:t>
            </a:r>
            <a:r>
              <a:rPr lang="en-US" dirty="0" smtClean="0"/>
              <a:t>RL largely limited to small toy domains</a:t>
            </a:r>
          </a:p>
          <a:p>
            <a:r>
              <a:rPr lang="en-US" dirty="0"/>
              <a:t> </a:t>
            </a:r>
            <a:r>
              <a:rPr lang="en-US" dirty="0" smtClean="0"/>
              <a:t>Deep RL allows us to look at large toy domains.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Different neural architectures allow us to explore different solution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15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Fine Grained Action Repetition (</a:t>
            </a:r>
            <a:r>
              <a:rPr lang="en-US" sz="3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FiGAR</a:t>
            </a:r>
            <a:r>
              <a:rPr lang="en-US" sz="3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for Deep Reinforcement Learning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187" dirty="0" err="1"/>
              <a:t>Sahil</a:t>
            </a:r>
            <a:r>
              <a:rPr lang="en-US" sz="3187" dirty="0"/>
              <a:t> Sharma, </a:t>
            </a:r>
            <a:r>
              <a:rPr lang="en-US" sz="3187" dirty="0" err="1"/>
              <a:t>Aravind</a:t>
            </a:r>
            <a:r>
              <a:rPr lang="en-US" sz="3187" dirty="0"/>
              <a:t> </a:t>
            </a:r>
            <a:r>
              <a:rPr lang="en-US" sz="3187" dirty="0" err="1"/>
              <a:t>Srinivas</a:t>
            </a:r>
            <a:r>
              <a:rPr lang="en-US" sz="3187" dirty="0"/>
              <a:t>, </a:t>
            </a:r>
            <a:endParaRPr lang="en-US" sz="3187" dirty="0" smtClean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187" b="0" i="0" u="none" strike="noStrike" cap="none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3187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3187" b="0" i="0" u="none" strike="noStrike" cap="none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Ravindran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lang="en-US" sz="3187" b="0" i="0" u="none" strike="noStrike" cap="none" dirty="0" smtClea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187" dirty="0" smtClean="0"/>
              <a:t>AAAI 2017, ICLR 2017</a:t>
            </a:r>
            <a:endParaRPr lang="en-US" sz="3187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sz="20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481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Action Repetition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460950" y="1446825"/>
            <a:ext cx="8222100" cy="42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Current Deep Reinforcement Learning methods tend to </a:t>
            </a:r>
            <a:r>
              <a:rPr lang="en-US" sz="2700" dirty="0" smtClean="0">
                <a:latin typeface="Calibri"/>
                <a:ea typeface="Calibri"/>
                <a:cs typeface="Calibri"/>
                <a:sym typeface="Calibri"/>
              </a:rPr>
              <a:t>interact </a:t>
            </a: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with the environment at discrete but fixed time intervals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Repeat actions in between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Repeat of 4: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What if the AI agent can predict both actions and the persistence of the action?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Motivated by cognitive and computational reasons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89490" y="3742511"/>
            <a:ext cx="3048990" cy="495391"/>
            <a:chOff x="2811299" y="3346225"/>
            <a:chExt cx="3048990" cy="495391"/>
          </a:xfrm>
        </p:grpSpPr>
        <p:sp>
          <p:nvSpPr>
            <p:cNvPr id="138" name="Shape 138"/>
            <p:cNvSpPr/>
            <p:nvPr/>
          </p:nvSpPr>
          <p:spPr>
            <a:xfrm>
              <a:off x="2811299" y="3494816"/>
              <a:ext cx="399000" cy="34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37373"/>
            </a:solidFill>
            <a:ln w="9525" cap="flat" cmpd="sng">
              <a:solidFill>
                <a:srgbClr val="42424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278866" y="3494816"/>
              <a:ext cx="399000" cy="34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37373"/>
            </a:solidFill>
            <a:ln w="9525" cap="flat" cmpd="sng">
              <a:solidFill>
                <a:srgbClr val="42424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3758904" y="3494816"/>
              <a:ext cx="399000" cy="34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37373"/>
            </a:solidFill>
            <a:ln w="9525" cap="flat" cmpd="sng">
              <a:solidFill>
                <a:srgbClr val="42424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238942" y="3494816"/>
              <a:ext cx="399000" cy="34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37373"/>
            </a:solidFill>
            <a:ln w="9525" cap="flat" cmpd="sng">
              <a:solidFill>
                <a:srgbClr val="42424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4718981" y="3346225"/>
              <a:ext cx="224700" cy="4953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737373"/>
            </a:solidFill>
            <a:ln w="9525" cap="flat" cmpd="sng">
              <a:solidFill>
                <a:srgbClr val="42424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5024517" y="3346225"/>
              <a:ext cx="224700" cy="4953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737373"/>
            </a:solidFill>
            <a:ln w="9525" cap="flat" cmpd="sng">
              <a:solidFill>
                <a:srgbClr val="42424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35589" y="3346225"/>
              <a:ext cx="224700" cy="4953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737373"/>
            </a:solidFill>
            <a:ln w="9525" cap="flat" cmpd="sng">
              <a:solidFill>
                <a:srgbClr val="42424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5330053" y="3346225"/>
              <a:ext cx="224700" cy="4953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737373"/>
            </a:solidFill>
            <a:ln w="9525" cap="flat" cmpd="sng">
              <a:solidFill>
                <a:srgbClr val="42424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358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Action Repetition: Motivation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 descr="seaquest_using_optio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796280"/>
            <a:ext cx="9143998" cy="175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 descr="Freeway_using_options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1793272"/>
            <a:ext cx="9144001" cy="165965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1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More on Dynamic Repetition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040" cy="4671689"/>
          </a:xfrm>
          <a:prstGeom prst="rect">
            <a:avLst/>
          </a:prstGeom>
        </p:spPr>
        <p:txBody>
          <a:bodyPr lIns="91425" tIns="91425" rIns="91425" bIns="91425" anchor="t" anchorCtr="0">
            <a:normAutofit fontScale="92500" lnSpcReduction="20000"/>
          </a:bodyPr>
          <a:lstStyle/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Decide not just the action but also how long you want to execute it</a:t>
            </a:r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Macro Actions composed of repetitive primitive actions of different length</a:t>
            </a:r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Policies that change less rapidly</a:t>
            </a:r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Complex decision making (rapid policy changes) only when required </a:t>
            </a:r>
          </a:p>
          <a:p>
            <a:pPr marL="457200" lvl="0" indent="-228600" rtl="0">
              <a:lnSpc>
                <a:spcPct val="120000"/>
              </a:lnSpc>
              <a:spcBef>
                <a:spcPts val="0"/>
              </a:spcBef>
            </a:pPr>
            <a:r>
              <a:rPr lang="en-GB" dirty="0"/>
              <a:t>A primitive setup for temporal abstraction in the policy space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14" name="Shape 114" descr="alien.png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5459258" y="3906635"/>
            <a:ext cx="3048000" cy="2189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701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0555"/>
              <a:buNone/>
            </a:pPr>
            <a:r>
              <a:rPr lang="en-US" sz="3600">
                <a:solidFill>
                  <a:srgbClr val="000000"/>
                </a:solidFill>
              </a:rPr>
              <a:t>FiGAR: Fine Grained Action Repetition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dt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460975" y="1397000"/>
            <a:ext cx="8222100" cy="42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A lightweight framework</a:t>
            </a:r>
          </a:p>
          <a:p>
            <a:pPr marL="914400" lvl="1" indent="-3746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300" dirty="0" smtClean="0">
                <a:latin typeface="Calibri"/>
                <a:ea typeface="Calibri"/>
                <a:cs typeface="Calibri"/>
                <a:sym typeface="Calibri"/>
              </a:rPr>
              <a:t>bservations 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from environment are sufficient not only for predicting actions but their persistence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Can be used for extending any DRL algorithm (such as A3C, DDPG, TRPO) which explicitly maintains a policy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The crux of the idea is to modify the objective function of original DRL algorithm to learn the action repetition distribution jointly</a:t>
            </a:r>
          </a:p>
        </p:txBody>
      </p:sp>
    </p:spTree>
    <p:extLst>
      <p:ext uri="{BB962C8B-B14F-4D97-AF65-F5344CB8AC3E}">
        <p14:creationId xmlns:p14="http://schemas.microsoft.com/office/powerpoint/2010/main" val="58304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0555"/>
              <a:buNone/>
            </a:pPr>
            <a:r>
              <a:rPr lang="en-US" sz="3600">
                <a:solidFill>
                  <a:srgbClr val="000000"/>
                </a:solidFill>
              </a:rPr>
              <a:t>FiGAR-A3C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460975" y="1650450"/>
            <a:ext cx="8222100" cy="45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 smtClean="0">
                <a:latin typeface="Calibri"/>
                <a:ea typeface="Calibri"/>
                <a:cs typeface="Calibri"/>
                <a:sym typeface="Calibri"/>
              </a:rPr>
              <a:t>                      is </a:t>
            </a: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realized using a neural network </a:t>
            </a:r>
            <a:r>
              <a:rPr lang="en-US" sz="2700" i="1" dirty="0" err="1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700" i="1" baseline="-25000" dirty="0" err="1">
                <a:latin typeface="Times New Roman"/>
                <a:ea typeface="Times New Roman"/>
                <a:cs typeface="Times New Roman"/>
                <a:sym typeface="Times New Roman"/>
              </a:rPr>
              <a:t>θa</a:t>
            </a:r>
            <a:endParaRPr lang="en-US" sz="2700" i="1" baseline="-25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i="1" dirty="0" err="1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700" i="1" baseline="-25000" dirty="0" err="1">
                <a:latin typeface="Times New Roman"/>
                <a:ea typeface="Times New Roman"/>
                <a:cs typeface="Times New Roman"/>
                <a:sym typeface="Times New Roman"/>
              </a:rPr>
              <a:t>θx</a:t>
            </a:r>
            <a:r>
              <a:rPr lang="en-US" sz="2700" i="1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 is the neural network which realizes action repetition distribution</a:t>
            </a:r>
          </a:p>
          <a:p>
            <a:pPr marL="914400" lvl="1" indent="-3746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Final layer is a </a:t>
            </a:r>
            <a:r>
              <a:rPr lang="en-US" sz="2300" dirty="0" err="1"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of size 30 : models multinomial distribution</a:t>
            </a:r>
          </a:p>
          <a:p>
            <a:pPr marL="914400" lvl="1" indent="-3746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Size of final layer is maximum number of times we think an agent can repeat an action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  <p:pic>
        <p:nvPicPr>
          <p:cNvPr id="7" name="Shape 183" descr="Selection_046.png"/>
          <p:cNvPicPr preferRelativeResize="0"/>
          <p:nvPr/>
        </p:nvPicPr>
        <p:blipFill rotWithShape="1">
          <a:blip r:embed="rId3">
            <a:alphaModFix/>
          </a:blip>
          <a:srcRect l="33386" r="36219"/>
          <a:stretch/>
        </p:blipFill>
        <p:spPr>
          <a:xfrm>
            <a:off x="460975" y="1650450"/>
            <a:ext cx="1875827" cy="694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85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0555"/>
              <a:buNone/>
            </a:pPr>
            <a:r>
              <a:rPr lang="en-US" sz="3600">
                <a:solidFill>
                  <a:srgbClr val="000000"/>
                </a:solidFill>
              </a:rPr>
              <a:t>FiGAR-A3C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460975" y="1650450"/>
            <a:ext cx="8222100" cy="45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Objective function for Actor: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pPr marL="57150"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Objective function for critic is same except: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Shape 204" descr="Selection_0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37" y="2477675"/>
            <a:ext cx="8026975" cy="54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 descr="Selection_00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051" y="3847287"/>
            <a:ext cx="5233825" cy="109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 descr="Selection_0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088" y="5071237"/>
            <a:ext cx="5233824" cy="49166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64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0555"/>
              <a:buNone/>
            </a:pPr>
            <a:r>
              <a:rPr lang="en-US" sz="3600">
                <a:solidFill>
                  <a:srgbClr val="000000"/>
                </a:solidFill>
              </a:rPr>
              <a:t>Results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60975" y="1505857"/>
            <a:ext cx="8222100" cy="4426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471900" y="1505857"/>
            <a:ext cx="7653300" cy="31234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 smtClean="0">
                <a:latin typeface="Calibri"/>
                <a:ea typeface="Calibri"/>
                <a:cs typeface="Calibri"/>
                <a:sym typeface="Calibri"/>
              </a:rPr>
              <a:t>Evaluation </a:t>
            </a: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is done on 33 Atari 2600 games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Also include experiments on </a:t>
            </a:r>
            <a:endParaRPr lang="en-US" sz="27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700" dirty="0" err="1" smtClean="0">
                <a:latin typeface="Calibri"/>
                <a:ea typeface="Calibri"/>
                <a:cs typeface="Calibri"/>
                <a:sym typeface="Calibri"/>
              </a:rPr>
              <a:t>Mujoco</a:t>
            </a:r>
            <a:r>
              <a:rPr lang="en-US" sz="27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Simulated physics tasks domain, extending the TRPO algorithm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700" dirty="0" smtClean="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TORCS racing cars domain, extending the DDPG algorithm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74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0555"/>
              <a:buNone/>
            </a:pPr>
            <a:r>
              <a:rPr lang="en-US" sz="3600">
                <a:solidFill>
                  <a:srgbClr val="000000"/>
                </a:solidFill>
              </a:rPr>
              <a:t>Results: Gameplay performance on Atari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460975" y="1650450"/>
            <a:ext cx="8222100" cy="45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471900" y="1919075"/>
            <a:ext cx="76533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Shape 227" descr="b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900" y="1348524"/>
            <a:ext cx="6443542" cy="48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101075" y="1663700"/>
            <a:ext cx="30237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Percentage improvement over baseline A3C algorithm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1800" i="1" dirty="0" err="1">
                <a:latin typeface="Times New Roman"/>
                <a:ea typeface="Calibri"/>
                <a:cs typeface="Times New Roman"/>
                <a:sym typeface="Calibri"/>
              </a:rPr>
              <a:t>i</a:t>
            </a:r>
            <a:r>
              <a:rPr lang="en-US" sz="1800" i="1" dirty="0">
                <a:latin typeface="Times New Roman"/>
                <a:ea typeface="Calibri"/>
                <a:cs typeface="Times New Roman"/>
                <a:sym typeface="Calibri"/>
              </a:rPr>
              <a:t>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is % improvement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1800" i="1" dirty="0">
                <a:latin typeface="Times New Roman"/>
                <a:ea typeface="Calibri"/>
                <a:cs typeface="Times New Roman"/>
                <a:sym typeface="Calibri"/>
              </a:rPr>
              <a:t>f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figar’s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average score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1800" i="1" dirty="0">
                <a:latin typeface="Times New Roman"/>
                <a:ea typeface="Calibri"/>
                <a:cs typeface="Times New Roman"/>
                <a:sym typeface="Calibri"/>
              </a:rPr>
              <a:t>b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is baseline’s score</a:t>
            </a:r>
          </a:p>
        </p:txBody>
      </p:sp>
      <p:pic>
        <p:nvPicPr>
          <p:cNvPr id="229" name="Shape 229" descr="Selection_0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400" y="2660975"/>
            <a:ext cx="1729500" cy="7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Control</a:t>
            </a:r>
            <a:endParaRPr lang="en-US" dirty="0"/>
          </a:p>
        </p:txBody>
      </p:sp>
      <p:pic>
        <p:nvPicPr>
          <p:cNvPr id="4" name="airshow080620_web960.mp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241" y="1732618"/>
            <a:ext cx="8229600" cy="4629150"/>
          </a:xfrm>
        </p:spPr>
      </p:pic>
      <p:pic>
        <p:nvPicPr>
          <p:cNvPr id="5" name="Picture 4" descr="Ng-2009a-resiz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813" y="-12958"/>
            <a:ext cx="1587941" cy="182930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9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4375"/>
              <a:buNone/>
            </a:pPr>
            <a:r>
              <a:rPr lang="en-US" sz="3200">
                <a:solidFill>
                  <a:srgbClr val="000000"/>
                </a:solidFill>
              </a:rPr>
              <a:t>Results: Distribution of Action Repetition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460975" y="1650450"/>
            <a:ext cx="8222100" cy="45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471900" y="1919075"/>
            <a:ext cx="76533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Shape 240" descr="bar_pm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787" y="1366262"/>
            <a:ext cx="7234466" cy="4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4375"/>
              <a:buNone/>
            </a:pPr>
            <a:r>
              <a:rPr lang="en-US" sz="3200">
                <a:solidFill>
                  <a:srgbClr val="000000"/>
                </a:solidFill>
              </a:rPr>
              <a:t>Results: Gameplay on Seaquest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460975" y="1650450"/>
            <a:ext cx="8222100" cy="45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71900" y="1919075"/>
            <a:ext cx="76533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 title="FiGAR gameplay on Seaquest - Short Video">
            <a:hlinkClick r:id="rId3"/>
          </p:cNvPr>
          <p:cNvSpPr/>
          <p:nvPr/>
        </p:nvSpPr>
        <p:spPr>
          <a:xfrm>
            <a:off x="1283525" y="1301987"/>
            <a:ext cx="6577011" cy="493277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4375"/>
              <a:buNone/>
            </a:pPr>
            <a:r>
              <a:rPr lang="en-US" sz="3200">
                <a:solidFill>
                  <a:srgbClr val="000000"/>
                </a:solidFill>
              </a:rPr>
              <a:t>Results: Gameplay on Enduro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460975" y="1650450"/>
            <a:ext cx="8222100" cy="45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471900" y="1919075"/>
            <a:ext cx="76533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 title="FiGAR gameplay on Enduro - Short Video">
            <a:hlinkClick r:id="rId3"/>
          </p:cNvPr>
          <p:cNvSpPr/>
          <p:nvPr/>
        </p:nvSpPr>
        <p:spPr>
          <a:xfrm>
            <a:off x="1388800" y="1224950"/>
            <a:ext cx="6366450" cy="477482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3" name="Shape 263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4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34375"/>
              <a:buNone/>
            </a:pPr>
            <a:r>
              <a:rPr lang="en-US" sz="3200">
                <a:solidFill>
                  <a:srgbClr val="000000"/>
                </a:solidFill>
              </a:rPr>
              <a:t>Results: Gameplay on TORCS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dt" idx="10"/>
          </p:nvPr>
        </p:nvSpPr>
        <p:spPr>
          <a:xfrm>
            <a:off x="456481" y="6356826"/>
            <a:ext cx="1660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IIT Kharagpur</a:t>
            </a:r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460975" y="1650450"/>
            <a:ext cx="8222100" cy="45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471900" y="1919075"/>
            <a:ext cx="76533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 descr="FiGAR-DDPG learns to complete 20 laps on TORCS practice race circuit." title="FiGAR DDPG on TORCS">
            <a:hlinkClick r:id="rId3"/>
          </p:cNvPr>
          <p:cNvSpPr/>
          <p:nvPr/>
        </p:nvSpPr>
        <p:spPr>
          <a:xfrm>
            <a:off x="972287" y="1257600"/>
            <a:ext cx="6652533" cy="49894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3124800" y="6356826"/>
            <a:ext cx="2894400" cy="3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spcBef>
                <a:spcPts val="0"/>
              </a:spcBef>
              <a:buSzPct val="25000"/>
              <a:buNone/>
            </a:pPr>
            <a:r>
              <a:rPr lang="en-US" smtClean="0">
                <a:solidFill>
                  <a:srgbClr val="666666"/>
                </a:solidFill>
              </a:rPr>
              <a:t>Deep Reinforcement Learning</a:t>
            </a:r>
            <a:endParaRPr lang="en-US">
              <a:solidFill>
                <a:srgbClr val="666666"/>
              </a:solidFill>
            </a:endParaRPr>
          </a:p>
        </p:txBody>
      </p:sp>
      <p:sp>
        <p:nvSpPr>
          <p:cNvPr id="2" name="Action Button: Forward or Next 1">
            <a:hlinkClick r:id="" action="ppaction://noaction" highlightClick="1"/>
          </p:cNvPr>
          <p:cNvSpPr/>
          <p:nvPr/>
        </p:nvSpPr>
        <p:spPr>
          <a:xfrm>
            <a:off x="8207666" y="5461785"/>
            <a:ext cx="479975" cy="511940"/>
          </a:xfrm>
          <a:prstGeom prst="actionButtonForwardNext">
            <a:avLst/>
          </a:prstGeom>
          <a:solidFill>
            <a:srgbClr val="C0504D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25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1" name="Shape 141" descr="Screen Shot 2017-05-10 at 5.48.1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3367"/>
            <a:ext cx="9144000" cy="582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964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8" name="Shape 148" descr="Screen Shot 2017-05-22 at 12.03.0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593367"/>
            <a:ext cx="8520601" cy="62646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13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A2T: Attend, Adapt, Transfer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subTitle" idx="1"/>
          </p:nvPr>
        </p:nvSpPr>
        <p:spPr>
          <a:xfrm>
            <a:off x="1371600" y="3626725"/>
            <a:ext cx="6400799" cy="20120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R. </a:t>
            </a:r>
            <a:r>
              <a:rPr lang="en-US" dirty="0" err="1" smtClean="0"/>
              <a:t>Janardhanan</a:t>
            </a:r>
            <a:r>
              <a:rPr lang="en-US" dirty="0" smtClean="0"/>
              <a:t>, </a:t>
            </a:r>
            <a:r>
              <a:rPr lang="en-US" dirty="0" err="1" smtClean="0"/>
              <a:t>Aravind</a:t>
            </a:r>
            <a:r>
              <a:rPr lang="en-US" dirty="0" smtClean="0"/>
              <a:t> </a:t>
            </a:r>
            <a:r>
              <a:rPr lang="en-US" dirty="0" err="1" smtClean="0"/>
              <a:t>Srinivas</a:t>
            </a:r>
            <a:r>
              <a:rPr lang="en-US" dirty="0" smtClean="0"/>
              <a:t> L.,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P. </a:t>
            </a:r>
            <a:r>
              <a:rPr lang="en-US" dirty="0" err="1" smtClean="0"/>
              <a:t>Prasanna</a:t>
            </a:r>
            <a:r>
              <a:rPr lang="en-US" dirty="0" smtClean="0"/>
              <a:t>, </a:t>
            </a:r>
            <a:r>
              <a:rPr lang="en-US" dirty="0" err="1" smtClean="0"/>
              <a:t>Mitesh</a:t>
            </a:r>
            <a:r>
              <a:rPr lang="en-US" dirty="0" smtClean="0"/>
              <a:t> </a:t>
            </a:r>
            <a:r>
              <a:rPr lang="en-US" dirty="0" err="1" smtClean="0"/>
              <a:t>Khapra</a:t>
            </a:r>
            <a:r>
              <a:rPr lang="en-US" dirty="0" smtClean="0"/>
              <a:t>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B. Ravindran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ICLR 2017</a:t>
            </a:r>
            <a:endParaRPr dirty="0"/>
          </a:p>
        </p:txBody>
      </p:sp>
      <p:sp>
        <p:nvSpPr>
          <p:cNvPr id="283" name="Shape 28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2200">
              <a:solidFill>
                <a:srgbClr val="595959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2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99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Attention Mechanism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334226"/>
            <a:ext cx="4038599" cy="4791937"/>
          </a:xfrm>
        </p:spPr>
        <p:txBody>
          <a:bodyPr>
            <a:noAutofit/>
          </a:bodyPr>
          <a:lstStyle/>
          <a:p>
            <a:pPr marL="114300" indent="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None/>
            </a:pPr>
            <a:r>
              <a:rPr lang="en-US" sz="2600" dirty="0">
                <a:solidFill>
                  <a:srgbClr val="595959"/>
                </a:solidFill>
              </a:rPr>
              <a:t>Attention mechanism helps to pick </a:t>
            </a:r>
            <a:r>
              <a:rPr lang="en-US" sz="2600" dirty="0" smtClean="0">
                <a:solidFill>
                  <a:srgbClr val="595959"/>
                </a:solidFill>
              </a:rPr>
              <a:t>out </a:t>
            </a:r>
            <a:r>
              <a:rPr lang="en-US" sz="2600" dirty="0">
                <a:solidFill>
                  <a:srgbClr val="595959"/>
                </a:solidFill>
              </a:rPr>
              <a:t>salient information from </a:t>
            </a:r>
            <a:r>
              <a:rPr lang="en-US" sz="2600" dirty="0" smtClean="0">
                <a:solidFill>
                  <a:srgbClr val="595959"/>
                </a:solidFill>
              </a:rPr>
              <a:t>clutter and </a:t>
            </a:r>
            <a:r>
              <a:rPr lang="en-US" sz="2600" dirty="0">
                <a:solidFill>
                  <a:srgbClr val="595959"/>
                </a:solidFill>
              </a:rPr>
              <a:t>pursue one thought at a time</a:t>
            </a:r>
          </a:p>
          <a:p>
            <a:pPr marL="114300" indent="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None/>
            </a:pPr>
            <a:r>
              <a:rPr lang="en-US" sz="2600" dirty="0">
                <a:solidFill>
                  <a:srgbClr val="595959"/>
                </a:solidFill>
              </a:rPr>
              <a:t>The importance is assigned </a:t>
            </a:r>
            <a:r>
              <a:rPr lang="en-US" sz="2600" dirty="0" smtClean="0">
                <a:solidFill>
                  <a:srgbClr val="595959"/>
                </a:solidFill>
              </a:rPr>
              <a:t>based on </a:t>
            </a:r>
            <a:r>
              <a:rPr lang="en-US" sz="2600" dirty="0">
                <a:solidFill>
                  <a:srgbClr val="595959"/>
                </a:solidFill>
              </a:rPr>
              <a:t>the output being generated</a:t>
            </a:r>
          </a:p>
          <a:p>
            <a:pPr marL="114300" indent="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None/>
            </a:pPr>
            <a:r>
              <a:rPr lang="en-US" sz="2600" dirty="0">
                <a:solidFill>
                  <a:srgbClr val="595959"/>
                </a:solidFill>
              </a:rPr>
              <a:t>Performing the task with a </a:t>
            </a:r>
            <a:r>
              <a:rPr lang="en-US" sz="2600" dirty="0" smtClean="0">
                <a:solidFill>
                  <a:srgbClr val="595959"/>
                </a:solidFill>
              </a:rPr>
              <a:t>large context </a:t>
            </a:r>
            <a:r>
              <a:rPr lang="en-US" sz="2600" dirty="0">
                <a:solidFill>
                  <a:srgbClr val="595959"/>
                </a:solidFill>
              </a:rPr>
              <a:t>without confusion 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87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9042" r="65810" b="49555"/>
          <a:stretch/>
        </p:blipFill>
        <p:spPr bwMode="auto">
          <a:xfrm>
            <a:off x="4842655" y="2105655"/>
            <a:ext cx="3999893" cy="21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207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Transfer Learning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100" cy="47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Motivation: Speed up the learning on a new task by using past experiences on related tasks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Fundamental problem in AI since learning from scratch by exploring on every new problem is infeasible</a:t>
            </a:r>
          </a:p>
          <a:p>
            <a:pPr marL="856086" lvl="1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Font typeface="Arial"/>
              <a:buChar char="●"/>
            </a:pP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works so far consider the case of transferring from a related source task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How do we identify if a source task is suitable/appropriate and where it is appropriate?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How do we prevent negative transfer</a:t>
            </a:r>
            <a:r>
              <a:rPr lang="en-US" sz="2400" b="1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lang="en-US"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6086" lvl="1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Font typeface="Arial"/>
              <a:buChar char="●"/>
            </a:pPr>
            <a:r>
              <a:rPr lang="en-US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ransfer </a:t>
            </a:r>
            <a:r>
              <a:rPr lang="en-US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slowing down the learning when compared to learning from scratch)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88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9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Transfer</a:t>
            </a:r>
            <a:endParaRPr dirty="0"/>
          </a:p>
        </p:txBody>
      </p:sp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89</a:t>
            </a:fld>
            <a:endParaRPr lang="en-US" dirty="0"/>
          </a:p>
        </p:txBody>
      </p:sp>
      <p:pic>
        <p:nvPicPr>
          <p:cNvPr id="429" name="Shape 429" descr="squas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49" y="1231112"/>
            <a:ext cx="3280049" cy="24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 descr="tenni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198" y="1231112"/>
            <a:ext cx="3280050" cy="24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 descr="breakou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226" y="3816112"/>
            <a:ext cx="3280049" cy="248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 descr="pong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3275" y="3832186"/>
            <a:ext cx="3280050" cy="24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Optimal Control</a:t>
            </a:r>
          </a:p>
          <a:p>
            <a:pPr lvl="1"/>
            <a:r>
              <a:rPr lang="en-US" dirty="0" smtClean="0"/>
              <a:t>Robot Navigation</a:t>
            </a:r>
          </a:p>
          <a:p>
            <a:pPr lvl="1"/>
            <a:r>
              <a:rPr lang="en-US" dirty="0" smtClean="0"/>
              <a:t>Chemical Plants</a:t>
            </a:r>
          </a:p>
          <a:p>
            <a:r>
              <a:rPr lang="en-US" dirty="0" smtClean="0"/>
              <a:t>Combinatorial Optimization</a:t>
            </a:r>
          </a:p>
          <a:p>
            <a:pPr lvl="1"/>
            <a:r>
              <a:rPr lang="en-US" dirty="0" smtClean="0"/>
              <a:t>Elevator Dispatching</a:t>
            </a:r>
          </a:p>
          <a:p>
            <a:pPr lvl="1"/>
            <a:r>
              <a:rPr lang="en-US" dirty="0" smtClean="0"/>
              <a:t>VLSI placement and routing</a:t>
            </a:r>
          </a:p>
          <a:p>
            <a:pPr lvl="1"/>
            <a:r>
              <a:rPr lang="en-US" dirty="0" smtClean="0"/>
              <a:t>Job-shop scheduling</a:t>
            </a:r>
          </a:p>
          <a:p>
            <a:pPr lvl="1"/>
            <a:r>
              <a:rPr lang="en-US" dirty="0" smtClean="0"/>
              <a:t>Routing algorithms</a:t>
            </a:r>
          </a:p>
          <a:p>
            <a:pPr lvl="1"/>
            <a:r>
              <a:rPr lang="en-US" dirty="0" smtClean="0"/>
              <a:t>Call admission control</a:t>
            </a:r>
          </a:p>
          <a:p>
            <a:r>
              <a:rPr lang="en-US" dirty="0" smtClean="0"/>
              <a:t>More</a:t>
            </a:r>
          </a:p>
          <a:p>
            <a:pPr lvl="1"/>
            <a:r>
              <a:rPr lang="en-US" dirty="0" smtClean="0"/>
              <a:t>Intelligent Tutoring Systems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Computational Neuroscience</a:t>
            </a:r>
          </a:p>
          <a:p>
            <a:pPr lvl="1"/>
            <a:r>
              <a:rPr lang="en-US" dirty="0" smtClean="0"/>
              <a:t>Primary mechanism of learning</a:t>
            </a:r>
          </a:p>
          <a:p>
            <a:r>
              <a:rPr lang="en-US" dirty="0" smtClean="0"/>
              <a:t>Psychology</a:t>
            </a:r>
          </a:p>
          <a:p>
            <a:pPr lvl="1"/>
            <a:r>
              <a:rPr lang="en-US" dirty="0" smtClean="0"/>
              <a:t>Behavioral and operant conditioning</a:t>
            </a:r>
          </a:p>
          <a:p>
            <a:pPr lvl="1"/>
            <a:r>
              <a:rPr lang="en-US" dirty="0" smtClean="0"/>
              <a:t>Decision making</a:t>
            </a:r>
          </a:p>
          <a:p>
            <a:r>
              <a:rPr lang="en-US" dirty="0" smtClean="0"/>
              <a:t>Operations Research</a:t>
            </a:r>
          </a:p>
          <a:p>
            <a:pPr lvl="1"/>
            <a:r>
              <a:rPr lang="en-US" dirty="0" smtClean="0"/>
              <a:t>Approximate Dynamic Programming</a:t>
            </a:r>
          </a:p>
          <a:p>
            <a:r>
              <a:rPr lang="en-US" dirty="0" smtClean="0"/>
              <a:t>More</a:t>
            </a:r>
          </a:p>
          <a:p>
            <a:pPr lvl="1"/>
            <a:r>
              <a:rPr lang="en-US" dirty="0" smtClean="0"/>
              <a:t>Dialogue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E11EF-8EBF-104A-84E2-18BBBFB0CAB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7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Selective Transfer</a:t>
            </a:r>
            <a:endParaRPr lang="en-US" dirty="0"/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90</a:t>
            </a:fld>
            <a:endParaRPr lang="en-US"/>
          </a:p>
        </p:txBody>
      </p:sp>
      <p:sp>
        <p:nvSpPr>
          <p:cNvPr id="450" name="Shape 450"/>
          <p:cNvSpPr txBox="1"/>
          <p:nvPr/>
        </p:nvSpPr>
        <p:spPr>
          <a:xfrm>
            <a:off x="311700" y="2023950"/>
            <a:ext cx="8520600" cy="39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5200">
              <a:solidFill>
                <a:srgbClr val="000000"/>
              </a:solidFill>
            </a:endParaRPr>
          </a:p>
        </p:txBody>
      </p:sp>
      <p:pic>
        <p:nvPicPr>
          <p:cNvPr id="451" name="Shape 451" descr="gasque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00" y="2328925"/>
            <a:ext cx="2800350" cy="33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 descr="federer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350" y="2280525"/>
            <a:ext cx="3099948" cy="34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790525" y="1931700"/>
            <a:ext cx="2902500" cy="36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    Backhand &gt;&gt; Forehand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5993750" y="1927425"/>
            <a:ext cx="2513100" cy="28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  Forehand &gt;&gt; Backhand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4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Transfer Learning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100" cy="47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Motivation: Speed up the learning on a new task by using past experiences on related tasks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Fundamental problem in AI since learning from scratch by exploring on every new problem is infeasible</a:t>
            </a:r>
          </a:p>
          <a:p>
            <a:pPr marL="856086" lvl="1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Font typeface="Arial"/>
              <a:buChar char="●"/>
            </a:pP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works so far consider the case of transferring from a related source task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How do we identify if a source task is suitable/appropriate and where it is appropriate?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4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How do we prevent negative transfer</a:t>
            </a:r>
            <a:r>
              <a:rPr lang="en-US" sz="2400" b="1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lang="en-US"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6086" lvl="1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Font typeface="Arial"/>
              <a:buChar char="●"/>
            </a:pPr>
            <a:r>
              <a:rPr lang="en-US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0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ransfer </a:t>
            </a:r>
            <a:r>
              <a:rPr lang="en-US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slowing down the learning when compared to learning </a:t>
            </a:r>
            <a:r>
              <a:rPr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200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scratch</a:t>
            </a:r>
            <a:endParaRPr lang="en-US"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91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Transfer Learning + Attention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100" cy="4702200"/>
          </a:xfrm>
          <a:prstGeom prst="rect">
            <a:avLst/>
          </a:prstGeom>
        </p:spPr>
        <p:txBody>
          <a:bodyPr lIns="91425" tIns="91425" rIns="91425" bIns="91425" anchor="t" anchorCtr="0">
            <a:normAutofit lnSpcReduction="10000"/>
          </a:bodyPr>
          <a:lstStyle/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Mitigate Negative Transfer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Perform Selective Transfer specific to the state 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Learn from experience which source tasks are “related” and to what extent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Together, a mechanism to </a:t>
            </a:r>
            <a:r>
              <a:rPr lang="en-US" sz="2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transfer selectively</a:t>
            </a:r>
            <a:r>
              <a:rPr lang="en-US" sz="2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while minimizing </a:t>
            </a:r>
            <a:r>
              <a:rPr lang="en-US" sz="2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negative transfer </a:t>
            </a:r>
            <a:r>
              <a:rPr lang="en-US" sz="2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and identify if a source task is </a:t>
            </a:r>
            <a:r>
              <a:rPr lang="en-US" sz="2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related</a:t>
            </a:r>
            <a:r>
              <a:rPr lang="en-US" sz="2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to a target task or not </a:t>
            </a:r>
          </a:p>
          <a:p>
            <a:pPr marL="457200" lvl="0" indent="-34290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Currently </a:t>
            </a:r>
            <a:r>
              <a:rPr lang="en-US" sz="2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proposed for tasks in the same state space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92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A2T - Architecture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93</a:t>
            </a:fld>
            <a:endParaRPr lang="en-US" dirty="0"/>
          </a:p>
        </p:txBody>
      </p:sp>
      <p:pic>
        <p:nvPicPr>
          <p:cNvPr id="471" name="Shape 471" descr="multinet m2 ne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25" y="1754524"/>
            <a:ext cx="7409599" cy="39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A2T - Architecture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94</a:t>
            </a:fld>
            <a:endParaRPr lang="en-US" dirty="0"/>
          </a:p>
        </p:txBody>
      </p:sp>
      <p:pic>
        <p:nvPicPr>
          <p:cNvPr id="471" name="Shape 471" descr="multinet m2 ne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25" y="1754524"/>
            <a:ext cx="7409599" cy="39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3815471" y="2987307"/>
            <a:ext cx="1424855" cy="1192195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70876" y="1889125"/>
            <a:ext cx="17305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Selective </a:t>
            </a:r>
          </a:p>
          <a:p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Transfer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261" y="1936750"/>
            <a:ext cx="27320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Attend to specific </a:t>
            </a:r>
          </a:p>
          <a:p>
            <a:r>
              <a:rPr lang="en-US" sz="2800" dirty="0"/>
              <a:t>p</a:t>
            </a:r>
            <a:r>
              <a:rPr lang="en-US" sz="2800" dirty="0" smtClean="0"/>
              <a:t>olicies </a:t>
            </a:r>
            <a:endParaRPr lang="en-US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64369" y="2366179"/>
            <a:ext cx="1306508" cy="76844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5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A2T - Architecture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95</a:t>
            </a:fld>
            <a:endParaRPr lang="en-US" dirty="0"/>
          </a:p>
        </p:txBody>
      </p:sp>
      <p:pic>
        <p:nvPicPr>
          <p:cNvPr id="471" name="Shape 471" descr="multinet m2 ne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25" y="1754524"/>
            <a:ext cx="7409599" cy="39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1480965" y="3095825"/>
            <a:ext cx="2350364" cy="2778125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70876" y="1694755"/>
            <a:ext cx="17305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Avoid</a:t>
            </a:r>
          </a:p>
          <a:p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Negative</a:t>
            </a:r>
          </a:p>
          <a:p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Transfer</a:t>
            </a:r>
          </a:p>
        </p:txBody>
      </p:sp>
      <p:cxnSp>
        <p:nvCxnSpPr>
          <p:cNvPr id="7" name="Straight Arrow Connector 6"/>
          <p:cNvCxnSpPr>
            <a:stCxn id="6" idx="1"/>
            <a:endCxn id="5" idx="7"/>
          </p:cNvCxnSpPr>
          <p:nvPr/>
        </p:nvCxnSpPr>
        <p:spPr>
          <a:xfrm flipH="1">
            <a:off x="3487126" y="2387253"/>
            <a:ext cx="2883750" cy="111541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9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Experiments</a:t>
            </a:r>
          </a:p>
        </p:txBody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209006" y="1424311"/>
            <a:ext cx="8778239" cy="47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 indent="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None/>
            </a:pPr>
            <a: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Positive Transfer</a:t>
            </a:r>
            <a:b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Source task - partial expert on Pong, target : to learn Pong </a:t>
            </a:r>
          </a:p>
          <a:p>
            <a:pPr marL="114300" indent="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None/>
            </a:pPr>
            <a: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Negative Transfer </a:t>
            </a:r>
            <a:b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 err="1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 Negative expert trained by reward functions flipped on Pong</a:t>
            </a:r>
            <a:b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ii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 Expert network on Freeway (game with similar reward scale as Pong) </a:t>
            </a:r>
          </a:p>
          <a:p>
            <a:pPr marL="114300" lvl="0" indent="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None/>
            </a:pPr>
            <a: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Selective Transfer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based on state-space</a:t>
            </a:r>
            <a:b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Experts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trained by blurring selective regions of state-space</a:t>
            </a:r>
          </a:p>
          <a:p>
            <a:pPr marL="114300" lvl="0" indent="0"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None/>
            </a:pPr>
            <a:r>
              <a:rPr lang="en-US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Selective Transfer 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with one positive and one negative expert</a:t>
            </a:r>
            <a:br>
              <a:rPr lang="en-US" sz="24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4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96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2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Results - Positive Transfer</a:t>
            </a:r>
          </a:p>
        </p:txBody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100" cy="47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marL="203200" lvl="0" indent="0" rtl="0">
              <a:spcBef>
                <a:spcPts val="0"/>
              </a:spcBef>
              <a:buNone/>
            </a:pPr>
            <a:r>
              <a:rPr lang="en-US" dirty="0"/>
              <a:t>Source Task - Partial </a:t>
            </a:r>
            <a:br>
              <a:rPr lang="en-US" dirty="0"/>
            </a:br>
            <a:r>
              <a:rPr lang="en-US" dirty="0"/>
              <a:t>expert on Pong (12/21)</a:t>
            </a:r>
          </a:p>
          <a:p>
            <a:pPr marL="203200" lvl="0" indent="0" rtl="0">
              <a:spcBef>
                <a:spcPts val="0"/>
              </a:spcBef>
              <a:buNone/>
            </a:pPr>
            <a:endParaRPr dirty="0"/>
          </a:p>
          <a:p>
            <a:pPr marL="203200" lvl="0" indent="0" rtl="0">
              <a:spcBef>
                <a:spcPts val="0"/>
              </a:spcBef>
              <a:buNone/>
            </a:pPr>
            <a:r>
              <a:rPr lang="en-US" dirty="0"/>
              <a:t>A2T can exploit such an</a:t>
            </a:r>
          </a:p>
          <a:p>
            <a:pPr marL="203200" lvl="0" indent="0" rtl="0">
              <a:spcBef>
                <a:spcPts val="0"/>
              </a:spcBef>
              <a:buNone/>
            </a:pPr>
            <a:r>
              <a:rPr lang="en-US" dirty="0"/>
              <a:t>expert to learn much </a:t>
            </a:r>
          </a:p>
          <a:p>
            <a:pPr marL="203200" lvl="0" indent="0" rtl="0">
              <a:spcBef>
                <a:spcPts val="0"/>
              </a:spcBef>
              <a:buNone/>
            </a:pPr>
            <a:r>
              <a:rPr lang="en-US" dirty="0"/>
              <a:t>faster than learning </a:t>
            </a:r>
          </a:p>
          <a:p>
            <a:pPr marL="203200" lvl="0" indent="0" rtl="0">
              <a:spcBef>
                <a:spcPts val="0"/>
              </a:spcBef>
              <a:buNone/>
            </a:pPr>
            <a:r>
              <a:rPr lang="en-US" dirty="0"/>
              <a:t>without prior knowledge.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97</a:t>
            </a:fld>
            <a:endParaRPr lang="en-US" dirty="0"/>
          </a:p>
        </p:txBody>
      </p:sp>
      <p:pic>
        <p:nvPicPr>
          <p:cNvPr id="498" name="Shape 498" descr="Positive-Transf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250" y="1995975"/>
            <a:ext cx="3793326" cy="35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80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Results - Negative Transfer - (i)</a:t>
            </a: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100" cy="47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Target task: Pong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Source task 1: Expert on Pong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Source task 2: Expert on Freeway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A2T with both source tasks &gt;</a:t>
            </a:r>
            <a:b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A2T with base network and </a:t>
            </a:r>
            <a:b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source 2 </a:t>
            </a: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network ~ Learning from </a:t>
            </a:r>
            <a:b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scratch &gt; Fine-tuning negative </a:t>
            </a:r>
            <a:b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expert.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98</a:t>
            </a:fld>
            <a:endParaRPr lang="en-US" dirty="0"/>
          </a:p>
        </p:txBody>
      </p:sp>
      <p:pic>
        <p:nvPicPr>
          <p:cNvPr id="507" name="Shape 507" descr="Selective-Transfer-Freeway-Averag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850" y="1614087"/>
            <a:ext cx="4150823" cy="362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4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276" y="2264700"/>
            <a:ext cx="4725724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456479" y="275069"/>
            <a:ext cx="8231100" cy="8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Results - Negative Transfer (ii)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456479" y="1424311"/>
            <a:ext cx="8231100" cy="470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Target task: Pong</a:t>
            </a:r>
          </a:p>
          <a:p>
            <a:pPr marL="457200" lvl="0" indent="-342900" rtl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Source task 1: Expert (perfect, partial</a:t>
            </a:r>
            <a:r>
              <a:rPr lang="en-US" sz="22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 on </a:t>
            </a:r>
            <a: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Pong</a:t>
            </a:r>
          </a:p>
          <a:p>
            <a:pPr marL="457200" lvl="0" indent="-342900" rtl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Source task 2: Expert on Pong</a:t>
            </a:r>
            <a:b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with flipped rewards</a:t>
            </a:r>
          </a:p>
          <a:p>
            <a:pPr marL="457200" lvl="0" indent="-342900" rtl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A2T with perfect, negative &gt; </a:t>
            </a:r>
            <a:b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A2T with partial, negative &gt;</a:t>
            </a:r>
            <a:b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A2T with negative ~</a:t>
            </a:r>
            <a:b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Learning from scratch &gt;</a:t>
            </a:r>
            <a:b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Fine-tuning negative expert</a:t>
            </a:r>
          </a:p>
        </p:txBody>
      </p:sp>
      <p:sp>
        <p:nvSpPr>
          <p:cNvPr id="515" name="Shape 515"/>
          <p:cNvSpPr txBox="1">
            <a:spLocks noGrp="1"/>
          </p:cNvSpPr>
          <p:nvPr>
            <p:ph type="sldNum" idx="12"/>
          </p:nvPr>
        </p:nvSpPr>
        <p:spPr>
          <a:xfrm>
            <a:off x="6553441" y="6356826"/>
            <a:ext cx="2134200" cy="3645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99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IIT Kharagpur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Deep 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ISE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</TotalTime>
  <Words>4297</Words>
  <Application>Microsoft Macintosh PowerPoint</Application>
  <PresentationFormat>On-screen Show (4:3)</PresentationFormat>
  <Paragraphs>1012</Paragraphs>
  <Slides>117</Slides>
  <Notes>85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20" baseType="lpstr">
      <vt:lpstr>RISE1</vt:lpstr>
      <vt:lpstr>Equation</vt:lpstr>
      <vt:lpstr>Microsoft Equation</vt:lpstr>
      <vt:lpstr>Introduction to Deep Reinforcement Learning</vt:lpstr>
      <vt:lpstr>Outline</vt:lpstr>
      <vt:lpstr>Reinforcement Learning</vt:lpstr>
      <vt:lpstr>Full RL Framework</vt:lpstr>
      <vt:lpstr>Not Supervised Learning!</vt:lpstr>
      <vt:lpstr>Not Unsupervised Learning</vt:lpstr>
      <vt:lpstr>RL Applications</vt:lpstr>
      <vt:lpstr>Autonomous Control</vt:lpstr>
      <vt:lpstr>Other Applications</vt:lpstr>
      <vt:lpstr>Homage to Deepmind</vt:lpstr>
      <vt:lpstr>Arcade Games Mnih et al., Nature 2015</vt:lpstr>
      <vt:lpstr>PowerPoint Presentation</vt:lpstr>
      <vt:lpstr>Deepmind’s Atari Player</vt:lpstr>
      <vt:lpstr>Mastering the game of Go Silver et al., Nature 2016</vt:lpstr>
      <vt:lpstr>Alpha Go Silver et al., Nature 2016</vt:lpstr>
      <vt:lpstr>PowerPoint Presentation</vt:lpstr>
      <vt:lpstr>MDP Example</vt:lpstr>
      <vt:lpstr>The Agent-Environment Interface</vt:lpstr>
      <vt:lpstr>The Agent Learns a Policy</vt:lpstr>
      <vt:lpstr>Goals and Rewards</vt:lpstr>
      <vt:lpstr>Returns</vt:lpstr>
      <vt:lpstr>Returns for Continuing Tasks</vt:lpstr>
      <vt:lpstr>Value Functions</vt:lpstr>
      <vt:lpstr>Bellman Equation for a Policy π</vt:lpstr>
      <vt:lpstr>Solving RL problems</vt:lpstr>
      <vt:lpstr>Optimal Value Functions</vt:lpstr>
      <vt:lpstr>Optimal Policies</vt:lpstr>
      <vt:lpstr>Optimal Value Functions</vt:lpstr>
      <vt:lpstr>Solving RL problems</vt:lpstr>
      <vt:lpstr>Bellman Optimality Equation for V*</vt:lpstr>
      <vt:lpstr>Bellman Optimality Equation for Q*</vt:lpstr>
      <vt:lpstr>Why Action Value functions?</vt:lpstr>
      <vt:lpstr>Q-Learning</vt:lpstr>
      <vt:lpstr>Q-Learning</vt:lpstr>
      <vt:lpstr>Solution Methods</vt:lpstr>
      <vt:lpstr>Policy Search Methods</vt:lpstr>
      <vt:lpstr>Policy Gradient Methods</vt:lpstr>
      <vt:lpstr>Multi-arm bandit</vt:lpstr>
      <vt:lpstr>Stochastic Gradient Descent</vt:lpstr>
      <vt:lpstr>REINFORCE (Williams ’92)</vt:lpstr>
      <vt:lpstr>Monte-Carlo Policy Gradient</vt:lpstr>
      <vt:lpstr>MC Policy Gradient contd.</vt:lpstr>
      <vt:lpstr>Incremental Update</vt:lpstr>
      <vt:lpstr>Simple MC Policy Gradient Algorithm</vt:lpstr>
      <vt:lpstr>Simple MC Policy Gradient Algorithm</vt:lpstr>
      <vt:lpstr>Need for Generalization</vt:lpstr>
      <vt:lpstr>Need for Deep RL</vt:lpstr>
      <vt:lpstr>Value Function Approximation</vt:lpstr>
      <vt:lpstr>Human Level Backgammon player  TD-Gammon  (Tesauro 92)</vt:lpstr>
      <vt:lpstr>What about Control?</vt:lpstr>
      <vt:lpstr>Deep Q-Learning</vt:lpstr>
      <vt:lpstr>Deep Q-Learning</vt:lpstr>
      <vt:lpstr>Deep Q-Learning</vt:lpstr>
      <vt:lpstr>Q-Network Learning</vt:lpstr>
      <vt:lpstr>Q-Network Learning</vt:lpstr>
      <vt:lpstr>Asynchronous Advantage Actor Critic  Mnih et al, 2016</vt:lpstr>
      <vt:lpstr>Asynchronous Advantage Actor Critic</vt:lpstr>
      <vt:lpstr>Asynchronous Advantage Actor Critic</vt:lpstr>
      <vt:lpstr>Compare to REINFORCE</vt:lpstr>
      <vt:lpstr>Attention Mechanism</vt:lpstr>
      <vt:lpstr>Show, attend and tell</vt:lpstr>
      <vt:lpstr>Show, attend and tell</vt:lpstr>
      <vt:lpstr>Neural Machine Translation</vt:lpstr>
      <vt:lpstr>PowerPoint Presentation</vt:lpstr>
      <vt:lpstr>NMT by Jointly Learning to Align and Translate</vt:lpstr>
      <vt:lpstr>Alignments learnt by the attention mechanism of RNNsearch50.</vt:lpstr>
      <vt:lpstr>Role of RL</vt:lpstr>
      <vt:lpstr>Learning Structured Policies with Deep Reinforcement Learning</vt:lpstr>
      <vt:lpstr>Structured Policies</vt:lpstr>
      <vt:lpstr>Why Deep RL?</vt:lpstr>
      <vt:lpstr>Fine Grained Action Repetition (FiGAR) for Deep Reinforcement Learning</vt:lpstr>
      <vt:lpstr>Action Repetition</vt:lpstr>
      <vt:lpstr>Action Repetition: Motivation</vt:lpstr>
      <vt:lpstr>More on Dynamic Repetition</vt:lpstr>
      <vt:lpstr>FiGAR: Fine Grained Action Repetition</vt:lpstr>
      <vt:lpstr>FiGAR-A3C</vt:lpstr>
      <vt:lpstr>FiGAR-A3C</vt:lpstr>
      <vt:lpstr>Results</vt:lpstr>
      <vt:lpstr>Results: Gameplay performance on Atari</vt:lpstr>
      <vt:lpstr>Results: Distribution of Action Repetition</vt:lpstr>
      <vt:lpstr>Results: Gameplay on Seaquest</vt:lpstr>
      <vt:lpstr>Results: Gameplay on Enduro</vt:lpstr>
      <vt:lpstr>Results: Gameplay on TORCS</vt:lpstr>
      <vt:lpstr>PowerPoint Presentation</vt:lpstr>
      <vt:lpstr>PowerPoint Presentation</vt:lpstr>
      <vt:lpstr>A2T: Attend, Adapt, Transfer</vt:lpstr>
      <vt:lpstr>Attention Mechanism</vt:lpstr>
      <vt:lpstr>Transfer Learning</vt:lpstr>
      <vt:lpstr>Transfer</vt:lpstr>
      <vt:lpstr>Selective Transfer</vt:lpstr>
      <vt:lpstr>Transfer Learning</vt:lpstr>
      <vt:lpstr>Transfer Learning + Attention</vt:lpstr>
      <vt:lpstr>A2T - Architecture</vt:lpstr>
      <vt:lpstr>A2T - Architecture</vt:lpstr>
      <vt:lpstr>A2T - Architecture</vt:lpstr>
      <vt:lpstr>Experiments</vt:lpstr>
      <vt:lpstr>Results - Positive Transfer</vt:lpstr>
      <vt:lpstr>Results - Negative Transfer - (i)</vt:lpstr>
      <vt:lpstr>Results - Negative Transfer (ii)</vt:lpstr>
      <vt:lpstr>Attention Visualization -1</vt:lpstr>
      <vt:lpstr>Blurring - Selective Transfer</vt:lpstr>
      <vt:lpstr>Attention Visualization -2</vt:lpstr>
      <vt:lpstr>PowerPoint Presentation</vt:lpstr>
      <vt:lpstr>Conclusions</vt:lpstr>
      <vt:lpstr>Hierarchical Reinforcement Learning using Spatio-Temporal Abstractions and Deep Neural Networks</vt:lpstr>
      <vt:lpstr>HRL with PCCA+ and  Deep Neural Networks</vt:lpstr>
      <vt:lpstr>Abstractions</vt:lpstr>
      <vt:lpstr>Options (hill climbing on the membership)</vt:lpstr>
      <vt:lpstr>Pipeline without Function Approximation</vt:lpstr>
      <vt:lpstr>Modified Pipeline after Function Approximation</vt:lpstr>
      <vt:lpstr>  Video Prediction Architecture  (Oh et al 2015)</vt:lpstr>
      <vt:lpstr>Seaquest</vt:lpstr>
      <vt:lpstr>Option Discovery in Seaquest</vt:lpstr>
      <vt:lpstr>HRL in Seaquest</vt:lpstr>
      <vt:lpstr>PowerPoint Presentation</vt:lpstr>
      <vt:lpstr>Challenges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Abstractions in the Policy Space</dc:title>
  <cp:lastModifiedBy>Balaraman Ravindran</cp:lastModifiedBy>
  <cp:revision>62</cp:revision>
  <dcterms:modified xsi:type="dcterms:W3CDTF">2017-06-20T09:08:32Z</dcterms:modified>
</cp:coreProperties>
</file>